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D869"/>
    <a:srgbClr val="A40000"/>
    <a:srgbClr val="C0404C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12" y="11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Presupuesto</a:t>
            </a:r>
            <a:r>
              <a:rPr lang="en-US" dirty="0"/>
              <a:t> Total </a:t>
            </a:r>
            <a:r>
              <a:rPr lang="en-US" dirty="0" err="1"/>
              <a:t>Asignado</a:t>
            </a:r>
            <a:r>
              <a:rPr lang="en-US" dirty="0"/>
              <a:t> 793,038.0</a:t>
            </a:r>
          </a:p>
          <a:p>
            <a:pPr>
              <a:defRPr/>
            </a:pPr>
            <a:r>
              <a:rPr lang="en-US" dirty="0"/>
              <a:t>Miles de Pesos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A5002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Hoja1!$A$2:$A$4</c:f>
              <c:strCache>
                <c:ptCount val="3"/>
                <c:pt idx="0">
                  <c:v>Programa O001</c:v>
                </c:pt>
                <c:pt idx="1">
                  <c:v>Programa M001</c:v>
                </c:pt>
                <c:pt idx="2">
                  <c:v>Programa E016</c:v>
                </c:pt>
              </c:strCache>
            </c:strRef>
          </c:cat>
          <c:val>
            <c:numRef>
              <c:f>Hoja1!$B$2:$B$4</c:f>
              <c:numCache>
                <c:formatCode>#,##0.00</c:formatCode>
                <c:ptCount val="3"/>
                <c:pt idx="0">
                  <c:v>4767</c:v>
                </c:pt>
                <c:pt idx="1">
                  <c:v>62381</c:v>
                </c:pt>
                <c:pt idx="2">
                  <c:v>725890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 smtClean="0">
                <a:solidFill>
                  <a:srgbClr val="A50021"/>
                </a:solidFill>
              </a:rPr>
              <a:t>PRESUPUESTO AUTORIZADO,</a:t>
            </a:r>
            <a:r>
              <a:rPr lang="en-US" sz="1400" b="1" baseline="0" dirty="0" smtClean="0">
                <a:solidFill>
                  <a:srgbClr val="A50021"/>
                </a:solidFill>
              </a:rPr>
              <a:t> MODIFICADO Y EJERCIDO </a:t>
            </a:r>
            <a:r>
              <a:rPr lang="en-US" sz="1400" b="1" baseline="0" dirty="0" smtClean="0">
                <a:solidFill>
                  <a:srgbClr val="A50021"/>
                </a:solidFill>
              </a:rPr>
              <a:t>ENERO-SEPTIEMBRE </a:t>
            </a:r>
            <a:r>
              <a:rPr lang="en-US" sz="1400" b="1" baseline="0" dirty="0" smtClean="0">
                <a:solidFill>
                  <a:srgbClr val="A50021"/>
                </a:solidFill>
              </a:rPr>
              <a:t>DEL EJERCICIO 2026. </a:t>
            </a:r>
          </a:p>
          <a:p>
            <a:pPr>
              <a:defRPr b="1">
                <a:solidFill>
                  <a:srgbClr val="A50021"/>
                </a:solidFill>
              </a:defRPr>
            </a:pPr>
            <a:r>
              <a:rPr lang="en-US" sz="1400" b="1" baseline="0" dirty="0" smtClean="0">
                <a:solidFill>
                  <a:srgbClr val="A50021"/>
                </a:solidFill>
              </a:rPr>
              <a:t>  Miles de Pesos</a:t>
            </a:r>
            <a:endParaRPr lang="en-US" sz="1400" b="1" dirty="0">
              <a:solidFill>
                <a:srgbClr val="A5002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A50021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Aprobado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Programa O001</c:v>
                </c:pt>
                <c:pt idx="1">
                  <c:v>Programa M001</c:v>
                </c:pt>
                <c:pt idx="2">
                  <c:v>Programa E016</c:v>
                </c:pt>
              </c:strCache>
            </c:strRef>
          </c:cat>
          <c:val>
            <c:numRef>
              <c:f>Hoja1!$B$2:$B$4</c:f>
              <c:numCache>
                <c:formatCode>#,##0.0</c:formatCode>
                <c:ptCount val="3"/>
                <c:pt idx="0">
                  <c:v>4767</c:v>
                </c:pt>
                <c:pt idx="1">
                  <c:v>62381</c:v>
                </c:pt>
                <c:pt idx="2">
                  <c:v>725890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Modificado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Programa O001</c:v>
                </c:pt>
                <c:pt idx="1">
                  <c:v>Programa M001</c:v>
                </c:pt>
                <c:pt idx="2">
                  <c:v>Programa E016</c:v>
                </c:pt>
              </c:strCache>
            </c:strRef>
          </c:cat>
          <c:val>
            <c:numRef>
              <c:f>Hoja1!$C$2:$C$4</c:f>
              <c:numCache>
                <c:formatCode>#,##0.0</c:formatCode>
                <c:ptCount val="3"/>
                <c:pt idx="0">
                  <c:v>4976.8999999999996</c:v>
                </c:pt>
                <c:pt idx="1">
                  <c:v>62215.6</c:v>
                </c:pt>
                <c:pt idx="2">
                  <c:v>808344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Ejercido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Programa O001</c:v>
                </c:pt>
                <c:pt idx="1">
                  <c:v>Programa M001</c:v>
                </c:pt>
                <c:pt idx="2">
                  <c:v>Programa E016</c:v>
                </c:pt>
              </c:strCache>
            </c:strRef>
          </c:cat>
          <c:val>
            <c:numRef>
              <c:f>Hoja1!$D$2:$D$4</c:f>
              <c:numCache>
                <c:formatCode>#,##0.0</c:formatCode>
                <c:ptCount val="3"/>
                <c:pt idx="0">
                  <c:v>2094.1999999999998</c:v>
                </c:pt>
                <c:pt idx="1">
                  <c:v>13087.3</c:v>
                </c:pt>
                <c:pt idx="2">
                  <c:v>265856.09999999998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6107480"/>
        <c:axId val="286229072"/>
        <c:axId val="0"/>
      </c:bar3DChart>
      <c:catAx>
        <c:axId val="35610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86229072"/>
        <c:crosses val="autoZero"/>
        <c:auto val="1"/>
        <c:lblAlgn val="ctr"/>
        <c:lblOffset val="100"/>
        <c:noMultiLvlLbl val="0"/>
      </c:catAx>
      <c:valAx>
        <c:axId val="28622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356107480"/>
        <c:crosses val="autoZero"/>
        <c:crossBetween val="between"/>
      </c:valAx>
      <c:sp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40024710427098"/>
          <c:y val="0.92986474467768587"/>
          <c:w val="0.26917314980548329"/>
          <c:h val="4.2852446848841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A5002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0.4323</cdr:x>
      <cdr:y>0.5</cdr:y>
    </cdr:from>
    <cdr:to>
      <cdr:x>0.52873</cdr:x>
      <cdr:y>0.58998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3513747" y="1762881"/>
          <a:ext cx="783783" cy="3172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Condensed" panose="020B0502040204020203" pitchFamily="34" charset="0"/>
            </a:rPr>
            <a:t>725,890.0</a:t>
          </a:r>
          <a:endParaRPr lang="es-MX" sz="1100" dirty="0">
            <a:latin typeface="Bahnschrift SemiCondensed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0.50757</cdr:x>
      <cdr:y>0.23708</cdr:y>
    </cdr:from>
    <cdr:to>
      <cdr:x>0.60821</cdr:x>
      <cdr:y>0.30853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125546" y="835903"/>
          <a:ext cx="818002" cy="251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Condensed" panose="020B0502040204020203" pitchFamily="34" charset="0"/>
            </a:rPr>
            <a:t>62,381.0</a:t>
          </a:r>
          <a:endParaRPr lang="es-MX" sz="1100" dirty="0" smtClean="0">
            <a:latin typeface="Bahnschrift SemiCondensed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0.44818</cdr:x>
      <cdr:y>0.1718</cdr:y>
    </cdr:from>
    <cdr:to>
      <cdr:x>0.51936</cdr:x>
      <cdr:y>0.23571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3642839" y="605731"/>
          <a:ext cx="578552" cy="225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Condensed" panose="020B0502040204020203" pitchFamily="34" charset="0"/>
            </a:rPr>
            <a:t>4,767.0</a:t>
          </a:r>
          <a:endParaRPr lang="es-MX" sz="1100" dirty="0">
            <a:latin typeface="Bahnschrift SemiCondensed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0.18057</cdr:x>
      <cdr:y>0.76276</cdr:y>
    </cdr:from>
    <cdr:to>
      <cdr:x>0.26107</cdr:x>
      <cdr:y>0.8122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402164" y="3814740"/>
          <a:ext cx="625094" cy="247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Bold SemiConden" panose="020B0502040204020203" pitchFamily="34" charset="0"/>
            </a:rPr>
            <a:t>4,767.0</a:t>
          </a:r>
          <a:endParaRPr lang="es-MX" sz="1100" dirty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0.26107</cdr:x>
      <cdr:y>0.76133</cdr:y>
    </cdr:from>
    <cdr:to>
      <cdr:x>0.34892</cdr:x>
      <cdr:y>0.81786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2027258" y="3807565"/>
          <a:ext cx="682168" cy="282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Bold SemiConden" panose="020B0502040204020203" pitchFamily="34" charset="0"/>
            </a:rPr>
            <a:t>4,976.9</a:t>
          </a:r>
          <a:endParaRPr lang="es-MX" sz="1100" dirty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0.33309</cdr:x>
      <cdr:y>0.76388</cdr:y>
    </cdr:from>
    <cdr:to>
      <cdr:x>0.4172</cdr:x>
      <cdr:y>0.81108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2586454" y="3820341"/>
          <a:ext cx="653126" cy="236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Bold SemiConden" panose="020B0502040204020203" pitchFamily="34" charset="0"/>
            </a:rPr>
            <a:t>2,094.2</a:t>
          </a:r>
          <a:endParaRPr lang="es-MX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823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314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4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535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146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428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563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923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627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7469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413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4890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26" y="323685"/>
            <a:ext cx="2002827" cy="60004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987" y="204653"/>
            <a:ext cx="2002827" cy="719078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3140825" y="3500438"/>
            <a:ext cx="5910349" cy="1015663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A50021"/>
                </a:solidFill>
              </a:rPr>
              <a:t>PRESUPUESTO AUTORIZADO, MODIFICADO Y EJERCIDO POR PROGRAMA PRESUPUESTARIO ENERO </a:t>
            </a:r>
            <a:r>
              <a:rPr lang="es-MX" sz="2000" b="1" dirty="0" smtClean="0">
                <a:solidFill>
                  <a:srgbClr val="A50021"/>
                </a:solidFill>
              </a:rPr>
              <a:t>SEPTIEMBRE </a:t>
            </a:r>
            <a:r>
              <a:rPr lang="es-MX" sz="2000" b="1" dirty="0" smtClean="0">
                <a:solidFill>
                  <a:srgbClr val="A50021"/>
                </a:solidFill>
              </a:rPr>
              <a:t>DEL EJERCICIO 2026.</a:t>
            </a:r>
            <a:endParaRPr lang="es-MX" sz="2000" b="1" dirty="0">
              <a:solidFill>
                <a:srgbClr val="A5002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01553" y="1571105"/>
            <a:ext cx="768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rgbClr val="A50021"/>
                </a:solidFill>
              </a:rPr>
              <a:t>IMPRESORA Y ENCUADERNADORA PROGRESO, S.A. DE C.V.</a:t>
            </a:r>
            <a:endParaRPr lang="es-MX" sz="24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91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sp>
        <p:nvSpPr>
          <p:cNvPr id="4" name="Conector 3"/>
          <p:cNvSpPr/>
          <p:nvPr/>
        </p:nvSpPr>
        <p:spPr>
          <a:xfrm>
            <a:off x="1822579" y="2858278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Conector 4"/>
          <p:cNvSpPr/>
          <p:nvPr/>
        </p:nvSpPr>
        <p:spPr>
          <a:xfrm>
            <a:off x="4715069" y="2858278"/>
            <a:ext cx="2892490" cy="3023118"/>
          </a:xfrm>
          <a:prstGeom prst="flowChartConnector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6" name="Conector 5"/>
          <p:cNvSpPr/>
          <p:nvPr/>
        </p:nvSpPr>
        <p:spPr>
          <a:xfrm>
            <a:off x="7607559" y="2861389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Flecha curvada hacia abajo 11"/>
          <p:cNvSpPr/>
          <p:nvPr/>
        </p:nvSpPr>
        <p:spPr>
          <a:xfrm>
            <a:off x="6548845" y="2153816"/>
            <a:ext cx="2315237" cy="775996"/>
          </a:xfrm>
          <a:prstGeom prst="curvedDown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Flecha curvada hacia arriba 12"/>
          <p:cNvSpPr/>
          <p:nvPr/>
        </p:nvSpPr>
        <p:spPr>
          <a:xfrm>
            <a:off x="3778898" y="5797420"/>
            <a:ext cx="2071396" cy="612710"/>
          </a:xfrm>
          <a:prstGeom prst="curvedUp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996921" y="3779909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Presupuesto Autorizado por la Secretaría de Hacienda y Crédito Público (SHCP)</a:t>
            </a:r>
            <a:endParaRPr lang="es-MX" sz="16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976723" y="3779909"/>
            <a:ext cx="2450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bg1"/>
                </a:solidFill>
              </a:rPr>
              <a:t>A través del Presupuesto de Egresos de la Federación 2026 (PEF)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828581" y="3750906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Publicado en el Diario Oficial de la Federación (DOF) el 21 de noviembre de 2025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440756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150681" y="670980"/>
            <a:ext cx="58906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A50021"/>
                </a:solidFill>
              </a:rPr>
              <a:t>Presupuesto Autorizado Ejercicio 2026 por Programa Presupuestario</a:t>
            </a:r>
          </a:p>
          <a:p>
            <a:pPr algn="ctr"/>
            <a:r>
              <a:rPr lang="es-MX" sz="2000" b="1" dirty="0" smtClean="0">
                <a:solidFill>
                  <a:srgbClr val="A50021"/>
                </a:solidFill>
              </a:rPr>
              <a:t>Miles de Pesos</a:t>
            </a:r>
            <a:endParaRPr lang="es-MX" sz="2000" b="1" dirty="0">
              <a:solidFill>
                <a:srgbClr val="A5002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95781" y="5847575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u="none" strike="noStrike" baseline="0" dirty="0" smtClean="0">
                <a:solidFill>
                  <a:srgbClr val="A50021"/>
                </a:solidFill>
                <a:latin typeface="Montserrat-Bold"/>
              </a:rPr>
              <a:t>Fuente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Bold"/>
              </a:rPr>
              <a:t>: 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Regular"/>
              </a:rPr>
              <a:t>Presupuesto de Egresos de la Federación 2026</a:t>
            </a:r>
            <a:endParaRPr lang="es-MX" dirty="0">
              <a:solidFill>
                <a:srgbClr val="A50021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3398493647"/>
              </p:ext>
            </p:extLst>
          </p:nvPr>
        </p:nvGraphicFramePr>
        <p:xfrm>
          <a:off x="2032000" y="2025952"/>
          <a:ext cx="8128000" cy="352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0169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486993293"/>
              </p:ext>
            </p:extLst>
          </p:nvPr>
        </p:nvGraphicFramePr>
        <p:xfrm>
          <a:off x="2352764" y="1150154"/>
          <a:ext cx="7765143" cy="50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879217" y="4826914"/>
            <a:ext cx="712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62,381.0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392457" y="4826914"/>
            <a:ext cx="7024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62,215.6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878327" y="4960614"/>
            <a:ext cx="741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13,087.3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619602" y="2251660"/>
            <a:ext cx="699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725,890.0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388433" y="2251660"/>
            <a:ext cx="7744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808,344.0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903484" y="4070706"/>
            <a:ext cx="764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265,856.1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137918" y="6447453"/>
            <a:ext cx="48612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rgbClr val="A50021"/>
                </a:solidFill>
              </a:rPr>
              <a:t>F</a:t>
            </a:r>
            <a:r>
              <a:rPr lang="es-MX" sz="1100" b="1" dirty="0" smtClean="0">
                <a:solidFill>
                  <a:srgbClr val="A50021"/>
                </a:solidFill>
              </a:rPr>
              <a:t>uente</a:t>
            </a:r>
            <a:r>
              <a:rPr lang="es-MX" sz="1100" dirty="0" smtClean="0">
                <a:solidFill>
                  <a:srgbClr val="A50021"/>
                </a:solidFill>
              </a:rPr>
              <a:t>: Presupuesto de Egresos de la Federación 2026 e Información Propia.</a:t>
            </a:r>
            <a:endParaRPr lang="es-MX" sz="1100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74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134</Words>
  <Application>Microsoft Office PowerPoint</Application>
  <PresentationFormat>Panorámica</PresentationFormat>
  <Paragraphs>25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Bahnschrift SemiBold SemiConden</vt:lpstr>
      <vt:lpstr>Bahnschrift SemiCondensed</vt:lpstr>
      <vt:lpstr>Calibri</vt:lpstr>
      <vt:lpstr>Calibri Light</vt:lpstr>
      <vt:lpstr>Montserrat-Bold</vt:lpstr>
      <vt:lpstr>Montserrat-Regular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Eduardo Hernández Ramírez</dc:creator>
  <cp:lastModifiedBy>Raúl Eduardo Hernández Ramírez</cp:lastModifiedBy>
  <cp:revision>50</cp:revision>
  <dcterms:created xsi:type="dcterms:W3CDTF">2025-03-21T18:39:16Z</dcterms:created>
  <dcterms:modified xsi:type="dcterms:W3CDTF">2026-10-15T18:06:10Z</dcterms:modified>
</cp:coreProperties>
</file>