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D869"/>
    <a:srgbClr val="A40000"/>
    <a:srgbClr val="C0404C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12" y="114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rgbClr val="A50021"/>
                </a:solidFill>
              </a:rPr>
              <a:t>Presupuesto Total </a:t>
            </a:r>
            <a:r>
              <a:rPr lang="en-US" baseline="0" dirty="0" err="1" smtClean="0">
                <a:solidFill>
                  <a:srgbClr val="A50021"/>
                </a:solidFill>
              </a:rPr>
              <a:t>Asignado</a:t>
            </a:r>
            <a:r>
              <a:rPr lang="en-US" baseline="0" dirty="0" smtClean="0">
                <a:solidFill>
                  <a:srgbClr val="A50021"/>
                </a:solidFill>
              </a:rPr>
              <a:t> 765,207.0</a:t>
            </a:r>
          </a:p>
          <a:p>
            <a:pPr>
              <a:defRPr/>
            </a:pPr>
            <a:r>
              <a:rPr lang="en-US" baseline="0" dirty="0" smtClean="0">
                <a:solidFill>
                  <a:srgbClr val="A50021"/>
                </a:solidFill>
              </a:rPr>
              <a:t>Miles de Pesos </a:t>
            </a:r>
            <a:endParaRPr lang="en-US" dirty="0">
              <a:solidFill>
                <a:srgbClr val="A5002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A5002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Hoja1!$A$2:$A$4</c:f>
              <c:strCache>
                <c:ptCount val="3"/>
                <c:pt idx="0">
                  <c:v>Programa O001</c:v>
                </c:pt>
                <c:pt idx="1">
                  <c:v>Programa M001</c:v>
                </c:pt>
                <c:pt idx="2">
                  <c:v>Programa E016</c:v>
                </c:pt>
              </c:strCache>
            </c:strRef>
          </c:cat>
          <c:val>
            <c:numRef>
              <c:f>Hoja1!$B$2:$B$4</c:f>
              <c:numCache>
                <c:formatCode>#,##0.00</c:formatCode>
                <c:ptCount val="3"/>
                <c:pt idx="0">
                  <c:v>4790</c:v>
                </c:pt>
                <c:pt idx="1">
                  <c:v>72120.899999999994</c:v>
                </c:pt>
                <c:pt idx="2">
                  <c:v>688295.8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smtClean="0">
                <a:solidFill>
                  <a:srgbClr val="A50021"/>
                </a:solidFill>
              </a:rPr>
              <a:t>PRESUPUESTO AUTORIZADO,</a:t>
            </a:r>
            <a:r>
              <a:rPr lang="en-US" sz="1400" b="1" baseline="0" dirty="0" smtClean="0">
                <a:solidFill>
                  <a:srgbClr val="A50021"/>
                </a:solidFill>
              </a:rPr>
              <a:t> MODIFICADO Y EJERCIDO ENERO-DICIEMBRE DEL EJERCICIO 2025. </a:t>
            </a:r>
          </a:p>
          <a:p>
            <a:pPr>
              <a:defRPr b="1">
                <a:solidFill>
                  <a:srgbClr val="A50021"/>
                </a:solidFill>
              </a:defRPr>
            </a:pPr>
            <a:r>
              <a:rPr lang="en-US" sz="1400" b="1" baseline="0" dirty="0" smtClean="0">
                <a:solidFill>
                  <a:srgbClr val="A50021"/>
                </a:solidFill>
              </a:rPr>
              <a:t>  Miles de Pesos</a:t>
            </a:r>
            <a:endParaRPr lang="en-US" sz="1400" b="1" dirty="0">
              <a:solidFill>
                <a:srgbClr val="A5002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A50021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floor>
    <c:side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Aprobado</c:v>
                </c:pt>
              </c:strCache>
            </c:strRef>
          </c:tx>
          <c:spPr>
            <a:solidFill>
              <a:srgbClr val="A50021"/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Programa O001</c:v>
                </c:pt>
                <c:pt idx="1">
                  <c:v>Programa M001</c:v>
                </c:pt>
                <c:pt idx="2">
                  <c:v>Programa E016</c:v>
                </c:pt>
              </c:strCache>
            </c:strRef>
          </c:cat>
          <c:val>
            <c:numRef>
              <c:f>Hoja1!$B$2:$B$4</c:f>
              <c:numCache>
                <c:formatCode>#,##0.0</c:formatCode>
                <c:ptCount val="3"/>
                <c:pt idx="0">
                  <c:v>4790</c:v>
                </c:pt>
                <c:pt idx="1">
                  <c:v>72121</c:v>
                </c:pt>
                <c:pt idx="2">
                  <c:v>688296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Modificado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Programa O001</c:v>
                </c:pt>
                <c:pt idx="1">
                  <c:v>Programa M001</c:v>
                </c:pt>
                <c:pt idx="2">
                  <c:v>Programa E016</c:v>
                </c:pt>
              </c:strCache>
            </c:strRef>
          </c:cat>
          <c:val>
            <c:numRef>
              <c:f>Hoja1!$C$2:$C$4</c:f>
              <c:numCache>
                <c:formatCode>#,##0.0</c:formatCode>
                <c:ptCount val="3"/>
                <c:pt idx="0">
                  <c:v>4987</c:v>
                </c:pt>
                <c:pt idx="1">
                  <c:v>35331</c:v>
                </c:pt>
                <c:pt idx="2">
                  <c:v>724889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Ejercido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Programa O001</c:v>
                </c:pt>
                <c:pt idx="1">
                  <c:v>Programa M001</c:v>
                </c:pt>
                <c:pt idx="2">
                  <c:v>Programa E016</c:v>
                </c:pt>
              </c:strCache>
            </c:strRef>
          </c:cat>
          <c:val>
            <c:numRef>
              <c:f>Hoja1!$D$2:$D$4</c:f>
              <c:numCache>
                <c:formatCode>#,##0.0</c:formatCode>
                <c:ptCount val="3"/>
                <c:pt idx="0">
                  <c:v>4185</c:v>
                </c:pt>
                <c:pt idx="1">
                  <c:v>20352</c:v>
                </c:pt>
                <c:pt idx="2">
                  <c:v>774950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1265896"/>
        <c:axId val="451263544"/>
        <c:axId val="0"/>
      </c:bar3DChart>
      <c:catAx>
        <c:axId val="451265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51263544"/>
        <c:crosses val="autoZero"/>
        <c:auto val="1"/>
        <c:lblAlgn val="ctr"/>
        <c:lblOffset val="100"/>
        <c:noMultiLvlLbl val="0"/>
      </c:catAx>
      <c:valAx>
        <c:axId val="451263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51265896"/>
        <c:crosses val="autoZero"/>
        <c:crossBetween val="between"/>
      </c:valAx>
      <c:spPr>
        <a:gradFill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840024710427098"/>
          <c:y val="0.92986474467768587"/>
          <c:w val="0.26917314980548329"/>
          <c:h val="4.28524468488413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A50021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0.4323</cdr:x>
      <cdr:y>0.5</cdr:y>
    </cdr:from>
    <cdr:to>
      <cdr:x>0.52873</cdr:x>
      <cdr:y>0.58998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3513747" y="1762881"/>
          <a:ext cx="783783" cy="31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Condensed" panose="020B0502040204020203" pitchFamily="34" charset="0"/>
            </a:rPr>
            <a:t>688</a:t>
          </a:r>
          <a:r>
            <a:rPr lang="es-MX" sz="1100" dirty="0" smtClean="0">
              <a:latin typeface="Bahnschrift SemiCondensed" panose="020B0502040204020203" pitchFamily="34" charset="0"/>
            </a:rPr>
            <a:t>,296.0</a:t>
          </a:r>
          <a:endParaRPr lang="es-MX" sz="1100" dirty="0">
            <a:latin typeface="Bahnschrift SemiCondensed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0.51789</cdr:x>
      <cdr:y>0.25395</cdr:y>
    </cdr:from>
    <cdr:to>
      <cdr:x>0.61853</cdr:x>
      <cdr:y>0.3254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4209374" y="895362"/>
          <a:ext cx="818001" cy="2519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Condensed" panose="020B0502040204020203" pitchFamily="34" charset="0"/>
            </a:rPr>
            <a:t>72</a:t>
          </a:r>
          <a:r>
            <a:rPr lang="es-MX" sz="1100" dirty="0" smtClean="0">
              <a:latin typeface="Bahnschrift SemiCondensed" panose="020B0502040204020203" pitchFamily="34" charset="0"/>
            </a:rPr>
            <a:t>,121.0</a:t>
          </a:r>
        </a:p>
      </cdr:txBody>
    </cdr:sp>
  </cdr:relSizeAnchor>
  <cdr:relSizeAnchor xmlns:cdr="http://schemas.openxmlformats.org/drawingml/2006/chartDrawing">
    <cdr:from>
      <cdr:x>0.46441</cdr:x>
      <cdr:y>0.18427</cdr:y>
    </cdr:from>
    <cdr:to>
      <cdr:x>0.53559</cdr:x>
      <cdr:y>0.24818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3774724" y="649675"/>
          <a:ext cx="578551" cy="2253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Condensed" panose="020B0502040204020203" pitchFamily="34" charset="0"/>
            </a:rPr>
            <a:t>4</a:t>
          </a:r>
          <a:r>
            <a:rPr lang="es-MX" sz="1100" dirty="0" smtClean="0">
              <a:latin typeface="Bahnschrift SemiCondensed" panose="020B0502040204020203" pitchFamily="34" charset="0"/>
            </a:rPr>
            <a:t>,790.0</a:t>
          </a:r>
          <a:endParaRPr lang="es-MX" sz="1100" dirty="0">
            <a:latin typeface="Bahnschrift SemiCondensed" panose="020B0502040204020203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0.17727</cdr:x>
      <cdr:y>0.76901</cdr:y>
    </cdr:from>
    <cdr:to>
      <cdr:x>0.25777</cdr:x>
      <cdr:y>0.81845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1376519" y="3845995"/>
          <a:ext cx="625094" cy="2472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Bold SemiConden" panose="020B0502040204020203" pitchFamily="34" charset="0"/>
            </a:rPr>
            <a:t>4,790.0</a:t>
          </a:r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0.25328</cdr:x>
      <cdr:y>0.76792</cdr:y>
    </cdr:from>
    <cdr:to>
      <cdr:x>0.34113</cdr:x>
      <cdr:y>0.82445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1966778" y="3840529"/>
          <a:ext cx="682168" cy="282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Bold SemiConden" panose="020B0502040204020203" pitchFamily="34" charset="0"/>
            </a:rPr>
            <a:t>4,987.0</a:t>
          </a:r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0.33037</cdr:x>
      <cdr:y>0.77749</cdr:y>
    </cdr:from>
    <cdr:to>
      <cdr:x>0.41448</cdr:x>
      <cdr:y>0.82469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2565382" y="3888367"/>
          <a:ext cx="653127" cy="23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Bold SemiConden" panose="020B0502040204020203" pitchFamily="34" charset="0"/>
            </a:rPr>
            <a:t>4,185.0</a:t>
          </a:r>
          <a:endParaRPr lang="es-MX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2823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7469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413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314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240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35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146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4428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563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5923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2627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7162A-B3C8-4E73-8640-3A206A2640B0}" type="datetimeFigureOut">
              <a:rPr lang="es-MX" smtClean="0"/>
              <a:t>13/05/2026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90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26" y="323685"/>
            <a:ext cx="2002827" cy="600046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4987" y="204653"/>
            <a:ext cx="2002827" cy="719078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140825" y="3500438"/>
            <a:ext cx="5910349" cy="1015663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rgbClr val="A50021"/>
                </a:solidFill>
              </a:rPr>
              <a:t>PRESUPUESTO AUTORIZADO, MODIFICADO Y EJERCIDO POR PROGRAMA PRESUPUESTARIO ENERO DICIEMBRE DEL EJERCICIO 2025.</a:t>
            </a:r>
            <a:endParaRPr lang="es-MX" sz="2000" b="1" dirty="0">
              <a:solidFill>
                <a:srgbClr val="A50021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301553" y="1571105"/>
            <a:ext cx="7689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rgbClr val="A50021"/>
                </a:solidFill>
              </a:rPr>
              <a:t>IMPRESORA Y ENCUADERNADORA PROGRESO, S.A. DE C.V.</a:t>
            </a:r>
            <a:endParaRPr lang="es-MX" sz="2400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917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sp>
        <p:nvSpPr>
          <p:cNvPr id="4" name="Conector 3"/>
          <p:cNvSpPr/>
          <p:nvPr/>
        </p:nvSpPr>
        <p:spPr>
          <a:xfrm>
            <a:off x="1822579" y="2858278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Conector 4"/>
          <p:cNvSpPr/>
          <p:nvPr/>
        </p:nvSpPr>
        <p:spPr>
          <a:xfrm>
            <a:off x="4715069" y="2858278"/>
            <a:ext cx="2892490" cy="3023118"/>
          </a:xfrm>
          <a:prstGeom prst="flowChartConnector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6" name="Conector 5"/>
          <p:cNvSpPr/>
          <p:nvPr/>
        </p:nvSpPr>
        <p:spPr>
          <a:xfrm>
            <a:off x="7607559" y="2861389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Flecha curvada hacia abajo 11"/>
          <p:cNvSpPr/>
          <p:nvPr/>
        </p:nvSpPr>
        <p:spPr>
          <a:xfrm>
            <a:off x="6548845" y="2153816"/>
            <a:ext cx="2315237" cy="775996"/>
          </a:xfrm>
          <a:prstGeom prst="curvedDown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3" name="Flecha curvada hacia arriba 12"/>
          <p:cNvSpPr/>
          <p:nvPr/>
        </p:nvSpPr>
        <p:spPr>
          <a:xfrm>
            <a:off x="3778898" y="5797420"/>
            <a:ext cx="2071396" cy="612710"/>
          </a:xfrm>
          <a:prstGeom prst="curvedUp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996921" y="3779909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Presupuesto Autorizado por la Secretaría de Hacienda y Crédito Público (SHCP)</a:t>
            </a:r>
            <a:endParaRPr lang="es-MX" sz="1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976723" y="3779909"/>
            <a:ext cx="2450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solidFill>
                  <a:schemeClr val="bg1"/>
                </a:solidFill>
              </a:rPr>
              <a:t>A través del Presupuesto de Egresos de la Federación 2025 (PEF)</a:t>
            </a:r>
            <a:endParaRPr lang="es-MX" sz="1600" dirty="0">
              <a:solidFill>
                <a:schemeClr val="bg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7828581" y="3750906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Publicado en el Diario Oficial de la Federación (DOF) el 24 de diciembre de 2024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344075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150681" y="670980"/>
            <a:ext cx="589063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A50021"/>
                </a:solidFill>
              </a:rPr>
              <a:t>Presupuesto Autorizado Ejercicio 2025 por Programa Presupuestario</a:t>
            </a:r>
          </a:p>
          <a:p>
            <a:pPr algn="ctr"/>
            <a:r>
              <a:rPr lang="es-MX" sz="2000" b="1" dirty="0" smtClean="0">
                <a:solidFill>
                  <a:srgbClr val="A50021"/>
                </a:solidFill>
              </a:rPr>
              <a:t>Miles de Pesos</a:t>
            </a:r>
            <a:endParaRPr lang="es-MX" sz="2000" b="1" dirty="0">
              <a:solidFill>
                <a:srgbClr val="A5002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895781" y="5847575"/>
            <a:ext cx="608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b="1" i="0" u="none" strike="noStrike" baseline="0" dirty="0" smtClean="0">
                <a:solidFill>
                  <a:srgbClr val="A50021"/>
                </a:solidFill>
                <a:latin typeface="Montserrat-Bold"/>
              </a:rPr>
              <a:t>Fuente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Bold"/>
              </a:rPr>
              <a:t>: 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Regular"/>
              </a:rPr>
              <a:t>Presupuesto de Egresos de la Federación 2025</a:t>
            </a:r>
            <a:endParaRPr lang="es-MX" dirty="0">
              <a:solidFill>
                <a:srgbClr val="A50021"/>
              </a:solidFill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3443243926"/>
              </p:ext>
            </p:extLst>
          </p:nvPr>
        </p:nvGraphicFramePr>
        <p:xfrm>
          <a:off x="2032000" y="2025952"/>
          <a:ext cx="8128000" cy="352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8016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1116197092"/>
              </p:ext>
            </p:extLst>
          </p:nvPr>
        </p:nvGraphicFramePr>
        <p:xfrm>
          <a:off x="2386562" y="1184988"/>
          <a:ext cx="7765143" cy="50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879218" y="4784248"/>
            <a:ext cx="712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72,121.0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392457" y="4909587"/>
            <a:ext cx="7024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35,331.0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878328" y="4957719"/>
            <a:ext cx="7412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20,353.0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688637" y="2390518"/>
            <a:ext cx="6997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688,296.0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8228965" y="2268830"/>
            <a:ext cx="7744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724,889.0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8912277" y="2122369"/>
            <a:ext cx="7640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774,950.0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7137918" y="6447453"/>
            <a:ext cx="4861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solidFill>
                  <a:srgbClr val="A50021"/>
                </a:solidFill>
              </a:rPr>
              <a:t>F</a:t>
            </a:r>
            <a:r>
              <a:rPr lang="es-MX" sz="1100" b="1" dirty="0" smtClean="0">
                <a:solidFill>
                  <a:srgbClr val="A50021"/>
                </a:solidFill>
              </a:rPr>
              <a:t>uente</a:t>
            </a:r>
            <a:r>
              <a:rPr lang="es-MX" sz="1100" dirty="0" smtClean="0">
                <a:solidFill>
                  <a:srgbClr val="A50021"/>
                </a:solidFill>
              </a:rPr>
              <a:t>: Presupuesto de Egresos de la Federación 2025 e Información Propia.</a:t>
            </a:r>
            <a:endParaRPr lang="es-MX" sz="1100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074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134</Words>
  <Application>Microsoft Office PowerPoint</Application>
  <PresentationFormat>Panorámica</PresentationFormat>
  <Paragraphs>25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Bahnschrift SemiBold SemiConden</vt:lpstr>
      <vt:lpstr>Bahnschrift SemiCondensed</vt:lpstr>
      <vt:lpstr>Calibri</vt:lpstr>
      <vt:lpstr>Calibri Light</vt:lpstr>
      <vt:lpstr>Montserrat-Bold</vt:lpstr>
      <vt:lpstr>Montserrat-Regular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Raúl Eduardo Hernández Ramírez</dc:creator>
  <cp:lastModifiedBy>Raúl Eduardo Hernández Ramírez</cp:lastModifiedBy>
  <cp:revision>44</cp:revision>
  <dcterms:created xsi:type="dcterms:W3CDTF">2025-03-21T18:39:16Z</dcterms:created>
  <dcterms:modified xsi:type="dcterms:W3CDTF">2026-05-13T18:20:52Z</dcterms:modified>
</cp:coreProperties>
</file>