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D869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rgbClr val="A50021"/>
                </a:solidFill>
              </a:rPr>
              <a:t>Presupuesto Total </a:t>
            </a:r>
            <a:r>
              <a:rPr lang="en-US" baseline="0" dirty="0" err="1" smtClean="0">
                <a:solidFill>
                  <a:srgbClr val="A50021"/>
                </a:solidFill>
              </a:rPr>
              <a:t>Asignado</a:t>
            </a:r>
            <a:r>
              <a:rPr lang="en-US" baseline="0" dirty="0" smtClean="0">
                <a:solidFill>
                  <a:srgbClr val="A50021"/>
                </a:solidFill>
              </a:rPr>
              <a:t> 765,206.7</a:t>
            </a:r>
          </a:p>
          <a:p>
            <a:pPr>
              <a:defRPr/>
            </a:pPr>
            <a:r>
              <a:rPr lang="en-US" baseline="0" dirty="0" smtClean="0">
                <a:solidFill>
                  <a:srgbClr val="A50021"/>
                </a:solidFill>
              </a:rPr>
              <a:t>Miles de Pesos </a:t>
            </a:r>
            <a:endParaRPr lang="en-US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A5002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Hoja1!$B$2:$B$4</c:f>
              <c:numCache>
                <c:formatCode>#,##0.00</c:formatCode>
                <c:ptCount val="3"/>
                <c:pt idx="0">
                  <c:v>4790</c:v>
                </c:pt>
                <c:pt idx="1">
                  <c:v>72120.899999999994</c:v>
                </c:pt>
                <c:pt idx="2">
                  <c:v>688295.8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</a:t>
            </a:r>
            <a:r>
              <a:rPr lang="en-US" sz="1400" b="1" baseline="0" dirty="0" smtClean="0">
                <a:solidFill>
                  <a:srgbClr val="A50021"/>
                </a:solidFill>
              </a:rPr>
              <a:t>ENERO-SEPTIEMBRE </a:t>
            </a:r>
            <a:r>
              <a:rPr lang="en-US" sz="1400" b="1" baseline="0" dirty="0" smtClean="0">
                <a:solidFill>
                  <a:srgbClr val="A50021"/>
                </a:solidFill>
              </a:rPr>
              <a:t>DEL EJERCICIO 2025. </a:t>
            </a:r>
          </a:p>
          <a:p>
            <a:pPr>
              <a:defRPr b="1">
                <a:solidFill>
                  <a:srgbClr val="A50021"/>
                </a:solidFill>
              </a:defRPr>
            </a:pPr>
            <a:r>
              <a:rPr lang="en-US" sz="1400" b="1" baseline="0" dirty="0" smtClean="0">
                <a:solidFill>
                  <a:srgbClr val="A50021"/>
                </a:solidFill>
              </a:rPr>
              <a:t>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Aprobado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3520.1</c:v>
                </c:pt>
                <c:pt idx="1">
                  <c:v>53307.199999999997</c:v>
                </c:pt>
                <c:pt idx="2">
                  <c:v>539208.69999999995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Modificado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Hoja1!$C$2:$C$4</c:f>
              <c:numCache>
                <c:formatCode>#,##0.0</c:formatCode>
                <c:ptCount val="3"/>
                <c:pt idx="0">
                  <c:v>3695.5</c:v>
                </c:pt>
                <c:pt idx="1">
                  <c:v>47620.2</c:v>
                </c:pt>
                <c:pt idx="2">
                  <c:v>554896.6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Ejercido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Hoja1!$D$2:$D$4</c:f>
              <c:numCache>
                <c:formatCode>#,##0.0</c:formatCode>
                <c:ptCount val="3"/>
                <c:pt idx="0">
                  <c:v>2902.5</c:v>
                </c:pt>
                <c:pt idx="1">
                  <c:v>14653.6</c:v>
                </c:pt>
                <c:pt idx="2">
                  <c:v>293761.3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8181936"/>
        <c:axId val="368181544"/>
        <c:axId val="0"/>
      </c:bar3DChart>
      <c:catAx>
        <c:axId val="36818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68181544"/>
        <c:crosses val="autoZero"/>
        <c:auto val="1"/>
        <c:lblAlgn val="ctr"/>
        <c:lblOffset val="100"/>
        <c:noMultiLvlLbl val="0"/>
      </c:catAx>
      <c:valAx>
        <c:axId val="368181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68181936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840024710427098"/>
          <c:y val="0.92986474467768587"/>
          <c:w val="0.26917314980548329"/>
          <c:h val="4.28524468488413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0.4323</cdr:x>
      <cdr:y>0.5</cdr:y>
    </cdr:from>
    <cdr:to>
      <cdr:x>0.52873</cdr:x>
      <cdr:y>0.58998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3513747" y="1762881"/>
          <a:ext cx="783783" cy="31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688</a:t>
          </a:r>
          <a:r>
            <a:rPr lang="es-MX" sz="1100" dirty="0" smtClean="0">
              <a:latin typeface="Bahnschrift SemiCondensed" panose="020B0502040204020203" pitchFamily="34" charset="0"/>
            </a:rPr>
            <a:t>,295.8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0.51789</cdr:x>
      <cdr:y>0.25395</cdr:y>
    </cdr:from>
    <cdr:to>
      <cdr:x>0.61853</cdr:x>
      <cdr:y>0.3254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209374" y="895362"/>
          <a:ext cx="818001" cy="2519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72</a:t>
          </a:r>
          <a:r>
            <a:rPr lang="es-MX" sz="1100" dirty="0" smtClean="0">
              <a:latin typeface="Bahnschrift SemiCondensed" panose="020B0502040204020203" pitchFamily="34" charset="0"/>
            </a:rPr>
            <a:t>,120.9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0.46441</cdr:x>
      <cdr:y>0.18427</cdr:y>
    </cdr:from>
    <cdr:to>
      <cdr:x>0.53559</cdr:x>
      <cdr:y>0.24818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3774724" y="649675"/>
          <a:ext cx="578551" cy="2253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4</a:t>
          </a:r>
          <a:r>
            <a:rPr lang="es-MX" sz="1100" dirty="0" smtClean="0">
              <a:latin typeface="Bahnschrift SemiCondensed" panose="020B0502040204020203" pitchFamily="34" charset="0"/>
            </a:rPr>
            <a:t>,790.0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0.17054</cdr:x>
      <cdr:y>0.75997</cdr:y>
    </cdr:from>
    <cdr:to>
      <cdr:x>0.25104</cdr:x>
      <cdr:y>0.80941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324280" y="3800753"/>
          <a:ext cx="625094" cy="247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3,520.1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0.25104</cdr:x>
      <cdr:y>0.7571</cdr:y>
    </cdr:from>
    <cdr:to>
      <cdr:x>0.33889</cdr:x>
      <cdr:y>0.81363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949374" y="3786403"/>
          <a:ext cx="682168" cy="282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3,695.5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0.32925</cdr:x>
      <cdr:y>0.76331</cdr:y>
    </cdr:from>
    <cdr:to>
      <cdr:x>0.41336</cdr:x>
      <cdr:y>0.81051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556682" y="3817455"/>
          <a:ext cx="653126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2,902.5</a:t>
          </a:r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4987" y="204653"/>
            <a:ext cx="2002827" cy="71907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140825" y="3500438"/>
            <a:ext cx="5910349" cy="1015663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AUTORIZADO, MODIFICADO Y EJERCIDO POR PROGRAMA PRESUPUESTARIO ENERO </a:t>
            </a:r>
            <a:r>
              <a:rPr lang="es-MX" sz="2000" b="1" dirty="0" smtClean="0">
                <a:solidFill>
                  <a:srgbClr val="A50021"/>
                </a:solidFill>
              </a:rPr>
              <a:t>SEPTIEMBRE </a:t>
            </a:r>
            <a:r>
              <a:rPr lang="es-MX" sz="2000" b="1" dirty="0" smtClean="0">
                <a:solidFill>
                  <a:srgbClr val="A50021"/>
                </a:solidFill>
              </a:rPr>
              <a:t>DEL 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01553" y="1571105"/>
            <a:ext cx="7689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4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50681" y="670980"/>
            <a:ext cx="58906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2025 por Programa Presupuestario</a:t>
            </a:r>
          </a:p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Miles de Pesos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1376199637"/>
              </p:ext>
            </p:extLst>
          </p:nvPr>
        </p:nvGraphicFramePr>
        <p:xfrm>
          <a:off x="2032000" y="2025952"/>
          <a:ext cx="8128000" cy="352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2683027865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9881" y="4778587"/>
            <a:ext cx="712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53,307.2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92457" y="4784248"/>
            <a:ext cx="702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47,620.2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947997" y="4944927"/>
            <a:ext cx="7412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14,653.6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47497" y="2236165"/>
            <a:ext cx="6997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539,208.7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525057" y="2236165"/>
            <a:ext cx="7744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554,896.6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954434" y="3500438"/>
            <a:ext cx="764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293,761.3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137918" y="6447453"/>
            <a:ext cx="4861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rgbClr val="A50021"/>
                </a:solidFill>
              </a:rPr>
              <a:t>F</a:t>
            </a:r>
            <a:r>
              <a:rPr lang="es-MX" sz="1100" b="1" dirty="0" smtClean="0">
                <a:solidFill>
                  <a:srgbClr val="A50021"/>
                </a:solidFill>
              </a:rPr>
              <a:t>uente</a:t>
            </a:r>
            <a:r>
              <a:rPr lang="es-MX" sz="1100" dirty="0" smtClean="0">
                <a:solidFill>
                  <a:srgbClr val="A50021"/>
                </a:solidFill>
              </a:rPr>
              <a:t>: Presupuesto de Egresos de la Federación 2025 e Información Propia.</a:t>
            </a:r>
            <a:endParaRPr lang="es-MX" sz="11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134</Words>
  <Application>Microsoft Office PowerPoint</Application>
  <PresentationFormat>Panorámica</PresentationFormat>
  <Paragraphs>25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Bahnschrift SemiBold SemiConden</vt:lpstr>
      <vt:lpstr>Bahnschrift SemiCondensed</vt:lpstr>
      <vt:lpstr>Calibri</vt:lpstr>
      <vt:lpstr>Calibri Light</vt:lpstr>
      <vt:lpstr>Montserrat-Bold</vt:lpstr>
      <vt:lpstr>Montserrat-Regular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Raúl Eduardo Hernández Ramírez</cp:lastModifiedBy>
  <cp:revision>36</cp:revision>
  <dcterms:created xsi:type="dcterms:W3CDTF">2025-03-21T18:39:16Z</dcterms:created>
  <dcterms:modified xsi:type="dcterms:W3CDTF">2025-10-22T23:40:12Z</dcterms:modified>
</cp:coreProperties>
</file>