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D869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rgbClr val="A50021"/>
                </a:solidFill>
              </a:rPr>
              <a:t>Presupuesto Total </a:t>
            </a:r>
            <a:r>
              <a:rPr lang="en-US" baseline="0" dirty="0" err="1" smtClean="0">
                <a:solidFill>
                  <a:srgbClr val="A50021"/>
                </a:solidFill>
              </a:rPr>
              <a:t>Asignado</a:t>
            </a:r>
            <a:r>
              <a:rPr lang="en-US" baseline="0" dirty="0" smtClean="0">
                <a:solidFill>
                  <a:srgbClr val="A50021"/>
                </a:solidFill>
              </a:rPr>
              <a:t> </a:t>
            </a:r>
            <a:r>
              <a:rPr lang="en-US" baseline="0" dirty="0" smtClean="0">
                <a:solidFill>
                  <a:srgbClr val="A50021"/>
                </a:solidFill>
              </a:rPr>
              <a:t>765,206.7</a:t>
            </a:r>
            <a:endParaRPr lang="en-US" baseline="0" dirty="0" smtClean="0">
              <a:solidFill>
                <a:srgbClr val="A50021"/>
              </a:solidFill>
            </a:endParaRPr>
          </a:p>
          <a:p>
            <a:pPr>
              <a:defRPr/>
            </a:pPr>
            <a:r>
              <a:rPr lang="en-US" baseline="0" dirty="0" smtClean="0">
                <a:solidFill>
                  <a:srgbClr val="A50021"/>
                </a:solidFill>
              </a:rPr>
              <a:t>Miles de Pesos </a:t>
            </a:r>
            <a:endParaRPr lang="en-US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A5002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4790</c:v>
                </c:pt>
                <c:pt idx="1">
                  <c:v>72120.899999999994</c:v>
                </c:pt>
                <c:pt idx="2">
                  <c:v>688295.8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EN EL EJERCICIO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2025.   </a:t>
            </a:r>
            <a:r>
              <a:rPr lang="en-US" sz="1400" b="1" baseline="0" dirty="0" smtClean="0">
                <a:solidFill>
                  <a:srgbClr val="A50021"/>
                </a:solidFill>
              </a:rPr>
              <a:t>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Aprobado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1143</c:v>
                </c:pt>
                <c:pt idx="1">
                  <c:v>14050.2</c:v>
                </c:pt>
                <c:pt idx="2">
                  <c:v>32677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Modificado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Hoja1!$C$2:$C$4</c:f>
              <c:numCache>
                <c:formatCode>#,##0.0</c:formatCode>
                <c:ptCount val="3"/>
                <c:pt idx="0">
                  <c:v>1143</c:v>
                </c:pt>
                <c:pt idx="1">
                  <c:v>14050.2</c:v>
                </c:pt>
                <c:pt idx="2">
                  <c:v>32677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Ejercido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Hoja1!$D$2:$D$4</c:f>
              <c:numCache>
                <c:formatCode>#,##0.0</c:formatCode>
                <c:ptCount val="3"/>
                <c:pt idx="0">
                  <c:v>53.3</c:v>
                </c:pt>
                <c:pt idx="1">
                  <c:v>1650.9</c:v>
                </c:pt>
                <c:pt idx="2">
                  <c:v>26618.799999999999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902448"/>
        <c:axId val="504900880"/>
        <c:axId val="0"/>
      </c:bar3DChart>
      <c:catAx>
        <c:axId val="50490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04900880"/>
        <c:crosses val="autoZero"/>
        <c:auto val="1"/>
        <c:lblAlgn val="ctr"/>
        <c:lblOffset val="100"/>
        <c:noMultiLvlLbl val="0"/>
      </c:catAx>
      <c:valAx>
        <c:axId val="50490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04902448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0024710427098"/>
          <c:y val="0.92986474467768587"/>
          <c:w val="0.26917314980548329"/>
          <c:h val="4.2852446848841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0.4323</cdr:x>
      <cdr:y>0.5</cdr:y>
    </cdr:from>
    <cdr:to>
      <cdr:x>0.52873</cdr:x>
      <cdr:y>0.58998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3513747" y="1762881"/>
          <a:ext cx="783783" cy="317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688</a:t>
          </a:r>
          <a:r>
            <a:rPr lang="es-MX" sz="1100" dirty="0" smtClean="0">
              <a:latin typeface="Bahnschrift SemiCondensed" panose="020B0502040204020203" pitchFamily="34" charset="0"/>
            </a:rPr>
            <a:t>,295.8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0.51789</cdr:x>
      <cdr:y>0.25395</cdr:y>
    </cdr:from>
    <cdr:to>
      <cdr:x>0.61853</cdr:x>
      <cdr:y>0.3254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4209374" y="895362"/>
          <a:ext cx="818001" cy="251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72</a:t>
          </a:r>
          <a:r>
            <a:rPr lang="es-MX" sz="1100" dirty="0" smtClean="0">
              <a:latin typeface="Bahnschrift SemiCondensed" panose="020B0502040204020203" pitchFamily="34" charset="0"/>
            </a:rPr>
            <a:t>,120.9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0.46441</cdr:x>
      <cdr:y>0.18427</cdr:y>
    </cdr:from>
    <cdr:to>
      <cdr:x>0.53559</cdr:x>
      <cdr:y>0.24818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3774724" y="649675"/>
          <a:ext cx="578551" cy="2253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4</a:t>
          </a:r>
          <a:r>
            <a:rPr lang="es-MX" sz="1100" dirty="0" smtClean="0">
              <a:latin typeface="Bahnschrift SemiCondensed" panose="020B0502040204020203" pitchFamily="34" charset="0"/>
            </a:rPr>
            <a:t>,790.0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0.17878</cdr:x>
      <cdr:y>0.75175</cdr:y>
    </cdr:from>
    <cdr:to>
      <cdr:x>0.25928</cdr:x>
      <cdr:y>0.80119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388245" y="3759674"/>
          <a:ext cx="625094" cy="247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1,143.0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0.25391</cdr:x>
      <cdr:y>0.75329</cdr:y>
    </cdr:from>
    <cdr:to>
      <cdr:x>0.34176</cdr:x>
      <cdr:y>0.80982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971681" y="3767346"/>
          <a:ext cx="682168" cy="2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1,143.0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0.32711</cdr:x>
      <cdr:y>0.77548</cdr:y>
    </cdr:from>
    <cdr:to>
      <cdr:x>0.41122</cdr:x>
      <cdr:y>0.82268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540019" y="3878329"/>
          <a:ext cx="653126" cy="23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53.3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87" y="204653"/>
            <a:ext cx="2002827" cy="719078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140825" y="3500438"/>
            <a:ext cx="5910349" cy="1015663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AUTORIZADO, MODIFICADO Y EJERCIDO POR PROGRAMA PRESUPUESTARIO ENERO DICIEMBRE DEL EJERCICIO </a:t>
            </a:r>
            <a:r>
              <a:rPr lang="es-MX" sz="2000" b="1" dirty="0" smtClean="0">
                <a:solidFill>
                  <a:srgbClr val="A50021"/>
                </a:solidFill>
              </a:rPr>
              <a:t>2025.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301553" y="1571105"/>
            <a:ext cx="768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4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</a:t>
            </a:r>
            <a:r>
              <a:rPr lang="es-MX" sz="1600" dirty="0" smtClean="0">
                <a:solidFill>
                  <a:schemeClr val="bg1"/>
                </a:solidFill>
              </a:rPr>
              <a:t>2025 </a:t>
            </a:r>
            <a:r>
              <a:rPr lang="es-MX" sz="1600" dirty="0" smtClean="0">
                <a:solidFill>
                  <a:schemeClr val="bg1"/>
                </a:solidFill>
              </a:rPr>
              <a:t>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</a:t>
            </a:r>
            <a:r>
              <a:rPr lang="es-MX" sz="1600" dirty="0" smtClean="0"/>
              <a:t>24 </a:t>
            </a:r>
            <a:r>
              <a:rPr lang="es-MX" sz="1600" dirty="0" smtClean="0"/>
              <a:t>de </a:t>
            </a:r>
            <a:r>
              <a:rPr lang="es-MX" sz="1600" dirty="0" smtClean="0"/>
              <a:t>diciembre </a:t>
            </a:r>
            <a:r>
              <a:rPr lang="es-MX" sz="1600" dirty="0" smtClean="0"/>
              <a:t>de </a:t>
            </a:r>
            <a:r>
              <a:rPr lang="es-MX" sz="1600" dirty="0" smtClean="0"/>
              <a:t>2024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50681" y="670980"/>
            <a:ext cx="58906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Autorizado Ejercicio </a:t>
            </a:r>
            <a:r>
              <a:rPr lang="es-MX" sz="2800" b="1" dirty="0" smtClean="0">
                <a:solidFill>
                  <a:srgbClr val="A50021"/>
                </a:solidFill>
              </a:rPr>
              <a:t>2025 </a:t>
            </a:r>
            <a:r>
              <a:rPr lang="es-MX" sz="2800" b="1" dirty="0" smtClean="0">
                <a:solidFill>
                  <a:srgbClr val="A50021"/>
                </a:solidFill>
              </a:rPr>
              <a:t>por Programa Presupuestario</a:t>
            </a:r>
          </a:p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Miles de Pesos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608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2025</a:t>
            </a:r>
            <a:endParaRPr lang="es-MX" dirty="0">
              <a:solidFill>
                <a:srgbClr val="A5002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117259958"/>
              </p:ext>
            </p:extLst>
          </p:nvPr>
        </p:nvGraphicFramePr>
        <p:xfrm>
          <a:off x="2032000" y="2025952"/>
          <a:ext cx="8128000" cy="35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2876516744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701003" y="3739581"/>
            <a:ext cx="712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14</a:t>
            </a:r>
            <a:r>
              <a:rPr lang="es-MX" sz="1100" dirty="0" smtClean="0">
                <a:latin typeface="Bahnschrift SemiCondensed" panose="020B0502040204020203" pitchFamily="34" charset="0"/>
              </a:rPr>
              <a:t>,050.2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413240" y="3739581"/>
            <a:ext cx="7024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14,050.2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06681" y="4921514"/>
            <a:ext cx="662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1,650.9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22119" y="1984659"/>
            <a:ext cx="699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32,677.0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421915" y="1984659"/>
            <a:ext cx="7744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32</a:t>
            </a:r>
            <a:r>
              <a:rPr lang="es-MX" sz="1100" dirty="0" smtClean="0">
                <a:latin typeface="Bahnschrift SemiCondensed" panose="020B0502040204020203" pitchFamily="34" charset="0"/>
              </a:rPr>
              <a:t>,677.0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946633" y="2507526"/>
            <a:ext cx="764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26,618.8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37918" y="6447453"/>
            <a:ext cx="4861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A50021"/>
                </a:solidFill>
              </a:rPr>
              <a:t>F</a:t>
            </a:r>
            <a:r>
              <a:rPr lang="es-MX" sz="1100" b="1" dirty="0" smtClean="0">
                <a:solidFill>
                  <a:srgbClr val="A50021"/>
                </a:solidFill>
              </a:rPr>
              <a:t>uente</a:t>
            </a:r>
            <a:r>
              <a:rPr lang="es-MX" sz="1100" dirty="0" smtClean="0">
                <a:solidFill>
                  <a:srgbClr val="A50021"/>
                </a:solidFill>
              </a:rPr>
              <a:t>: Presupuesto de Egresos de la Federación </a:t>
            </a:r>
            <a:r>
              <a:rPr lang="es-MX" sz="1100" dirty="0" smtClean="0">
                <a:solidFill>
                  <a:srgbClr val="A50021"/>
                </a:solidFill>
              </a:rPr>
              <a:t>2025 </a:t>
            </a:r>
            <a:r>
              <a:rPr lang="es-MX" sz="1100" dirty="0" smtClean="0">
                <a:solidFill>
                  <a:srgbClr val="A50021"/>
                </a:solidFill>
              </a:rPr>
              <a:t>e Información Propia.</a:t>
            </a:r>
            <a:endParaRPr lang="es-MX" sz="11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133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Bahnschrift SemiBold SemiConden</vt:lpstr>
      <vt:lpstr>Bahnschrift SemiCondensed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29</cp:revision>
  <dcterms:created xsi:type="dcterms:W3CDTF">2025-03-21T18:39:16Z</dcterms:created>
  <dcterms:modified xsi:type="dcterms:W3CDTF">2025-04-29T19:59:33Z</dcterms:modified>
</cp:coreProperties>
</file>