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D869"/>
    <a:srgbClr val="A40000"/>
    <a:srgbClr val="C0404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12" y="11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Hoja_de_c_lculo_d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Presupuesto</a:t>
            </a:r>
            <a:r>
              <a:rPr lang="en-US" dirty="0" smtClean="0"/>
              <a:t> Total </a:t>
            </a:r>
            <a:r>
              <a:rPr lang="en-US" dirty="0" err="1" smtClean="0"/>
              <a:t>Asignado</a:t>
            </a:r>
            <a:r>
              <a:rPr lang="en-US" dirty="0" smtClean="0"/>
              <a:t> 765,207.0</a:t>
            </a:r>
            <a:endParaRPr lang="en-US" dirty="0"/>
          </a:p>
          <a:p>
            <a:pPr>
              <a:defRPr/>
            </a:pPr>
            <a:r>
              <a:rPr lang="en-US" dirty="0"/>
              <a:t>Miles de Pesos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A5002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Hoja1!$B$2:$B$4</c:f>
              <c:numCache>
                <c:formatCode>#,##0.00</c:formatCode>
                <c:ptCount val="3"/>
                <c:pt idx="0">
                  <c:v>90592.7</c:v>
                </c:pt>
                <c:pt idx="1">
                  <c:v>405082.4</c:v>
                </c:pt>
                <c:pt idx="2">
                  <c:v>269531.59999999998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A50021"/>
                </a:solidFill>
              </a:rPr>
              <a:t>PRESUPUESTO AUTORIZADO,</a:t>
            </a:r>
            <a:r>
              <a:rPr lang="en-US" sz="1400" b="1" baseline="0" dirty="0" smtClean="0">
                <a:solidFill>
                  <a:srgbClr val="A50021"/>
                </a:solidFill>
              </a:rPr>
              <a:t> MODIFICADO Y EJERCIDO ENERO-DICIEMBRE DEL EJERCICIO 2025.   Miles de Pesos</a:t>
            </a:r>
            <a:endParaRPr lang="en-US" sz="1400" b="1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Aprobado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90593</c:v>
                </c:pt>
                <c:pt idx="1">
                  <c:v>405082</c:v>
                </c:pt>
                <c:pt idx="2">
                  <c:v>269532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Modificado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Hoja1!$C$2:$C$4</c:f>
              <c:numCache>
                <c:formatCode>#,##0.0</c:formatCode>
                <c:ptCount val="3"/>
                <c:pt idx="0">
                  <c:v>101616</c:v>
                </c:pt>
                <c:pt idx="1">
                  <c:v>442507</c:v>
                </c:pt>
                <c:pt idx="2">
                  <c:v>221084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Ejercido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Hoja1!$D$2:$D$4</c:f>
              <c:numCache>
                <c:formatCode>#,##0.0</c:formatCode>
                <c:ptCount val="3"/>
                <c:pt idx="0">
                  <c:v>85733</c:v>
                </c:pt>
                <c:pt idx="1">
                  <c:v>473286</c:v>
                </c:pt>
                <c:pt idx="2">
                  <c:v>240469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Hoja1!$E$2:$E$4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5464728"/>
        <c:axId val="445467864"/>
        <c:axId val="0"/>
      </c:bar3DChart>
      <c:catAx>
        <c:axId val="445464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45467864"/>
        <c:crosses val="autoZero"/>
        <c:auto val="1"/>
        <c:lblAlgn val="ctr"/>
        <c:lblOffset val="100"/>
        <c:noMultiLvlLbl val="0"/>
      </c:catAx>
      <c:valAx>
        <c:axId val="445467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45464728"/>
        <c:crosses val="autoZero"/>
        <c:crossBetween val="between"/>
      </c:valAx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840024710427098"/>
          <c:y val="0.92986474467768587"/>
          <c:w val="0.36144872026181618"/>
          <c:h val="4.28524468488413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0.53865</cdr:x>
      <cdr:y>0.51306</cdr:y>
    </cdr:from>
    <cdr:to>
      <cdr:x>0.63508</cdr:x>
      <cdr:y>0.60304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4378131" y="1808929"/>
          <a:ext cx="783771" cy="3172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Condensed" panose="020B0502040204020203" pitchFamily="34" charset="0"/>
            </a:rPr>
            <a:t>405,082.0</a:t>
          </a:r>
        </a:p>
        <a:p xmlns:a="http://schemas.openxmlformats.org/drawingml/2006/main"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0.50814</cdr:x>
      <cdr:y>0.27281</cdr:y>
    </cdr:from>
    <cdr:to>
      <cdr:x>0.59477</cdr:x>
      <cdr:y>0.34427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130184" y="961861"/>
          <a:ext cx="704129" cy="251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Condensed" panose="020B0502040204020203" pitchFamily="34" charset="0"/>
            </a:rPr>
            <a:t>90,593.0</a:t>
          </a:r>
        </a:p>
        <a:p xmlns:a="http://schemas.openxmlformats.org/drawingml/2006/main"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0.34005</cdr:x>
      <cdr:y>0.3783</cdr:y>
    </cdr:from>
    <cdr:to>
      <cdr:x>0.45026</cdr:x>
      <cdr:y>0.44223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763936" y="1333797"/>
          <a:ext cx="895738" cy="225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Condensed" panose="020B0502040204020203" pitchFamily="34" charset="0"/>
            </a:rPr>
            <a:t>269,532.0</a:t>
          </a:r>
        </a:p>
        <a:p xmlns:a="http://schemas.openxmlformats.org/drawingml/2006/main">
          <a:endParaRPr lang="es-MX" sz="1100" dirty="0">
            <a:latin typeface="Bahnschrift SemiCondensed" panose="020B0502040204020203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0.16185</cdr:x>
      <cdr:y>0.62864</cdr:y>
    </cdr:from>
    <cdr:to>
      <cdr:x>0.25326</cdr:x>
      <cdr:y>0.67808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256807" y="3143958"/>
          <a:ext cx="709812" cy="2472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90,593.0</a:t>
          </a:r>
        </a:p>
        <a:p xmlns:a="http://schemas.openxmlformats.org/drawingml/2006/main">
          <a:endParaRPr lang="es-MX" dirty="0" smtClean="0">
            <a:latin typeface="Bahnschrift SemiBold SemiConden" panose="020B0502040204020203" pitchFamily="34" charset="0"/>
          </a:endParaRPr>
        </a:p>
        <a:p xmlns:a="http://schemas.openxmlformats.org/drawingml/2006/main"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0.22527</cdr:x>
      <cdr:y>0.60423</cdr:y>
    </cdr:from>
    <cdr:to>
      <cdr:x>0.31312</cdr:x>
      <cdr:y>0.66076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1749220" y="3021861"/>
          <a:ext cx="682168" cy="282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101,616.0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0.2899</cdr:x>
      <cdr:y>0.63457</cdr:y>
    </cdr:from>
    <cdr:to>
      <cdr:x>0.37401</cdr:x>
      <cdr:y>0.68177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251080" y="3173622"/>
          <a:ext cx="653126" cy="23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85,733.0</a:t>
          </a:r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82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46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41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31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40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3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428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56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9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6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90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6" y="323685"/>
            <a:ext cx="2002827" cy="60004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4987" y="204653"/>
            <a:ext cx="2002827" cy="71907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140825" y="3500438"/>
            <a:ext cx="5910349" cy="1015663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PRESUPUESTO AUTORIZADO, MODIFICADO Y EJERCIDO POR CAPÍTULO DE GASTO ENERO DICIEMBRE EJERCICIO 2025.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301553" y="1571105"/>
            <a:ext cx="7689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rgbClr val="A50021"/>
                </a:solidFill>
              </a:rPr>
              <a:t>IMPRESORA Y ENCUADERNADORA PROGRESO, S.A. DE C.V.</a:t>
            </a:r>
            <a:endParaRPr lang="es-MX" sz="24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1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4" name="Conector 3"/>
          <p:cNvSpPr/>
          <p:nvPr/>
        </p:nvSpPr>
        <p:spPr>
          <a:xfrm>
            <a:off x="1822579" y="2858278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onector 4"/>
          <p:cNvSpPr/>
          <p:nvPr/>
        </p:nvSpPr>
        <p:spPr>
          <a:xfrm>
            <a:off x="4715069" y="2858278"/>
            <a:ext cx="2892490" cy="3023118"/>
          </a:xfrm>
          <a:prstGeom prst="flowChartConnector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6" name="Conector 5"/>
          <p:cNvSpPr/>
          <p:nvPr/>
        </p:nvSpPr>
        <p:spPr>
          <a:xfrm>
            <a:off x="7607559" y="2861389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Flecha curvada hacia abajo 11"/>
          <p:cNvSpPr/>
          <p:nvPr/>
        </p:nvSpPr>
        <p:spPr>
          <a:xfrm>
            <a:off x="6548845" y="2153816"/>
            <a:ext cx="2315237" cy="775996"/>
          </a:xfrm>
          <a:prstGeom prst="curvedDown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3" name="Flecha curvada hacia arriba 12"/>
          <p:cNvSpPr/>
          <p:nvPr/>
        </p:nvSpPr>
        <p:spPr>
          <a:xfrm>
            <a:off x="3778898" y="5797420"/>
            <a:ext cx="2071396" cy="612710"/>
          </a:xfrm>
          <a:prstGeom prst="curvedUp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96921" y="3779909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Presupuesto Autorizado por la Secretaría de Hacienda y Crédito Público (SHCP)</a:t>
            </a:r>
            <a:endParaRPr lang="es-MX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76723" y="3779909"/>
            <a:ext cx="245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A través del Presupuesto de Egresos de la Federación 2025 (PEF)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828581" y="3750906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Publicado en el Diario Oficial de la Federación (DOF) el 24 de diciembre de 2024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407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50681" y="670980"/>
            <a:ext cx="58906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Presupuesto Autorizado Ejercicio 2025 por Capítulo de Gasto</a:t>
            </a:r>
          </a:p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Miles de Pesos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95781" y="5847575"/>
            <a:ext cx="608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i="0" u="none" strike="noStrike" baseline="0" dirty="0" smtClean="0">
                <a:solidFill>
                  <a:srgbClr val="A50021"/>
                </a:solidFill>
                <a:latin typeface="Montserrat-Bold"/>
              </a:rPr>
              <a:t>Fuente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Bold"/>
              </a:rPr>
              <a:t>: 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Regular"/>
              </a:rPr>
              <a:t>Presupuesto de Egresos de la Federación 2025</a:t>
            </a:r>
            <a:endParaRPr lang="es-MX" dirty="0">
              <a:solidFill>
                <a:srgbClr val="A5002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735803207"/>
              </p:ext>
            </p:extLst>
          </p:nvPr>
        </p:nvGraphicFramePr>
        <p:xfrm>
          <a:off x="2032000" y="2025952"/>
          <a:ext cx="8128000" cy="352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01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989049388"/>
              </p:ext>
            </p:extLst>
          </p:nvPr>
        </p:nvGraphicFramePr>
        <p:xfrm>
          <a:off x="2386562" y="1184988"/>
          <a:ext cx="7765143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531888" y="2364443"/>
            <a:ext cx="712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405,082.0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5888006" y="2111673"/>
            <a:ext cx="7246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442,507.0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469223" y="1908575"/>
            <a:ext cx="7091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473,286.0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718453" y="3160896"/>
            <a:ext cx="6997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269,532.0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255762" y="3471106"/>
            <a:ext cx="6904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221,084.0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717383" y="3282256"/>
            <a:ext cx="7640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240,469.0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7137918" y="6447453"/>
            <a:ext cx="4861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rgbClr val="A50021"/>
                </a:solidFill>
              </a:rPr>
              <a:t>F</a:t>
            </a:r>
            <a:r>
              <a:rPr lang="es-MX" sz="1100" b="1" dirty="0" smtClean="0">
                <a:solidFill>
                  <a:srgbClr val="A50021"/>
                </a:solidFill>
              </a:rPr>
              <a:t>uente</a:t>
            </a:r>
            <a:r>
              <a:rPr lang="es-MX" sz="1100" dirty="0" smtClean="0">
                <a:solidFill>
                  <a:srgbClr val="A50021"/>
                </a:solidFill>
              </a:rPr>
              <a:t>: Presupuesto de Egresos de la Federación 2025 e Información Propia.</a:t>
            </a:r>
            <a:endParaRPr lang="es-MX" sz="11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134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Bahnschrift SemiBold SemiConden</vt:lpstr>
      <vt:lpstr>Bahnschrift SemiCondensed</vt:lpstr>
      <vt:lpstr>Calibri</vt:lpstr>
      <vt:lpstr>Calibri Light</vt:lpstr>
      <vt:lpstr>Montserrat-Bold</vt:lpstr>
      <vt:lpstr>Montserrat-Regular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Raúl Eduardo Hernández Ramírez</dc:creator>
  <cp:lastModifiedBy>Raúl Eduardo Hernández Ramírez</cp:lastModifiedBy>
  <cp:revision>45</cp:revision>
  <dcterms:created xsi:type="dcterms:W3CDTF">2025-03-21T18:39:16Z</dcterms:created>
  <dcterms:modified xsi:type="dcterms:W3CDTF">2026-05-13T18:17:42Z</dcterms:modified>
</cp:coreProperties>
</file>