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D869"/>
    <a:srgbClr val="A40000"/>
    <a:srgbClr val="C0404C"/>
    <a:srgbClr val="5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2" y="108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rgbClr val="A50021"/>
                </a:solidFill>
              </a:rPr>
              <a:t>Presupuesto Total </a:t>
            </a:r>
            <a:r>
              <a:rPr lang="en-US" baseline="0" dirty="0" err="1" smtClean="0">
                <a:solidFill>
                  <a:srgbClr val="A50021"/>
                </a:solidFill>
              </a:rPr>
              <a:t>Asignado</a:t>
            </a:r>
            <a:r>
              <a:rPr lang="en-US" baseline="0" dirty="0" smtClean="0">
                <a:solidFill>
                  <a:srgbClr val="A50021"/>
                </a:solidFill>
              </a:rPr>
              <a:t> </a:t>
            </a:r>
            <a:r>
              <a:rPr lang="en-US" baseline="0" dirty="0" smtClean="0">
                <a:solidFill>
                  <a:srgbClr val="A50021"/>
                </a:solidFill>
              </a:rPr>
              <a:t>765,206.7</a:t>
            </a:r>
            <a:endParaRPr lang="en-US" baseline="0" dirty="0" smtClean="0">
              <a:solidFill>
                <a:srgbClr val="A50021"/>
              </a:solidFill>
            </a:endParaRPr>
          </a:p>
          <a:p>
            <a:pPr>
              <a:defRPr/>
            </a:pPr>
            <a:r>
              <a:rPr lang="en-US" baseline="0" dirty="0" smtClean="0">
                <a:solidFill>
                  <a:srgbClr val="A50021"/>
                </a:solidFill>
              </a:rPr>
              <a:t>Miles de Pesos </a:t>
            </a:r>
            <a:endParaRPr lang="en-US" dirty="0">
              <a:solidFill>
                <a:srgbClr val="A5002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A5002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Hoja1!$A$2:$A$4</c:f>
              <c:strCache>
                <c:ptCount val="3"/>
                <c:pt idx="0">
                  <c:v>Capítulo 1000 Servicios Personales</c:v>
                </c:pt>
                <c:pt idx="1">
                  <c:v>Capítulo 2000 Materiales y Suministros</c:v>
                </c:pt>
                <c:pt idx="2">
                  <c:v>Capítulo 3000 Servicios Generales</c:v>
                </c:pt>
              </c:strCache>
            </c:strRef>
          </c:cat>
          <c:val>
            <c:numRef>
              <c:f>Hoja1!$B$2:$B$4</c:f>
              <c:numCache>
                <c:formatCode>#,##0.00</c:formatCode>
                <c:ptCount val="3"/>
                <c:pt idx="0">
                  <c:v>90592.7</c:v>
                </c:pt>
                <c:pt idx="1">
                  <c:v>405082.4</c:v>
                </c:pt>
                <c:pt idx="2">
                  <c:v>269531.59999999998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A5002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smtClean="0">
                <a:solidFill>
                  <a:srgbClr val="A50021"/>
                </a:solidFill>
              </a:rPr>
              <a:t>PRESUPUESTO AUTORIZADO,</a:t>
            </a:r>
            <a:r>
              <a:rPr lang="en-US" sz="1400" b="1" baseline="0" dirty="0" smtClean="0">
                <a:solidFill>
                  <a:srgbClr val="A50021"/>
                </a:solidFill>
              </a:rPr>
              <a:t> MODIFICADO Y EJERCIDO </a:t>
            </a:r>
            <a:r>
              <a:rPr lang="en-US" sz="1400" b="1" baseline="0" dirty="0" smtClean="0">
                <a:solidFill>
                  <a:srgbClr val="A50021"/>
                </a:solidFill>
              </a:rPr>
              <a:t>ENERO MARZO </a:t>
            </a:r>
            <a:r>
              <a:rPr lang="en-US" sz="1400" b="1" baseline="0" dirty="0" smtClean="0">
                <a:solidFill>
                  <a:srgbClr val="A50021"/>
                </a:solidFill>
              </a:rPr>
              <a:t>EJERCICIO </a:t>
            </a:r>
            <a:r>
              <a:rPr lang="en-US" sz="1400" b="1" baseline="0" dirty="0" smtClean="0">
                <a:solidFill>
                  <a:srgbClr val="A50021"/>
                </a:solidFill>
              </a:rPr>
              <a:t>2025.   </a:t>
            </a:r>
            <a:r>
              <a:rPr lang="en-US" sz="1400" b="1" baseline="0" dirty="0" smtClean="0">
                <a:solidFill>
                  <a:srgbClr val="A50021"/>
                </a:solidFill>
              </a:rPr>
              <a:t>Miles de Pesos</a:t>
            </a:r>
            <a:endParaRPr lang="en-US" sz="1400" b="1" dirty="0">
              <a:solidFill>
                <a:srgbClr val="A5002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A50021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floor>
    <c:sideWall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Aprobado</c:v>
                </c:pt>
              </c:strCache>
            </c:strRef>
          </c:tx>
          <c:spPr>
            <a:solidFill>
              <a:srgbClr val="A50021"/>
            </a:solidFill>
            <a:ln>
              <a:noFill/>
            </a:ln>
            <a:effectLst/>
            <a:sp3d/>
          </c:spPr>
          <c:invertIfNegative val="0"/>
          <c:cat>
            <c:strRef>
              <c:f>Hoja1!$A$2:$A$4</c:f>
              <c:strCache>
                <c:ptCount val="3"/>
                <c:pt idx="0">
                  <c:v>Capítulo 1000 Servicios Personales</c:v>
                </c:pt>
                <c:pt idx="1">
                  <c:v>Capítulo 2000 Materiales y Suministros</c:v>
                </c:pt>
                <c:pt idx="2">
                  <c:v>Capítulo 3000 Servicios Generales</c:v>
                </c:pt>
              </c:strCache>
            </c:strRef>
          </c:cat>
          <c:val>
            <c:numRef>
              <c:f>Hoja1!$B$2:$B$4</c:f>
              <c:numCache>
                <c:formatCode>#,##0.0</c:formatCode>
                <c:ptCount val="3"/>
                <c:pt idx="0">
                  <c:v>24760.1</c:v>
                </c:pt>
                <c:pt idx="1">
                  <c:v>9449.9</c:v>
                </c:pt>
                <c:pt idx="2">
                  <c:v>13660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Modificado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Hoja1!$A$2:$A$4</c:f>
              <c:strCache>
                <c:ptCount val="3"/>
                <c:pt idx="0">
                  <c:v>Capítulo 1000 Servicios Personales</c:v>
                </c:pt>
                <c:pt idx="1">
                  <c:v>Capítulo 2000 Materiales y Suministros</c:v>
                </c:pt>
                <c:pt idx="2">
                  <c:v>Capítulo 3000 Servicios Generales</c:v>
                </c:pt>
              </c:strCache>
            </c:strRef>
          </c:cat>
          <c:val>
            <c:numRef>
              <c:f>Hoja1!$C$2:$C$4</c:f>
              <c:numCache>
                <c:formatCode>#,##0.0</c:formatCode>
                <c:ptCount val="3"/>
                <c:pt idx="0">
                  <c:v>24760.1</c:v>
                </c:pt>
                <c:pt idx="1">
                  <c:v>9449.9</c:v>
                </c:pt>
                <c:pt idx="2">
                  <c:v>13660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Ejercido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Hoja1!$A$2:$A$4</c:f>
              <c:strCache>
                <c:ptCount val="3"/>
                <c:pt idx="0">
                  <c:v>Capítulo 1000 Servicios Personales</c:v>
                </c:pt>
                <c:pt idx="1">
                  <c:v>Capítulo 2000 Materiales y Suministros</c:v>
                </c:pt>
                <c:pt idx="2">
                  <c:v>Capítulo 3000 Servicios Generales</c:v>
                </c:pt>
              </c:strCache>
            </c:strRef>
          </c:cat>
          <c:val>
            <c:numRef>
              <c:f>Hoja1!$D$2:$D$4</c:f>
              <c:numCache>
                <c:formatCode>#,##0.0</c:formatCode>
                <c:ptCount val="3"/>
                <c:pt idx="0">
                  <c:v>18299</c:v>
                </c:pt>
                <c:pt idx="1">
                  <c:v>50700.2</c:v>
                </c:pt>
                <c:pt idx="2">
                  <c:v>28323.1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1682544"/>
        <c:axId val="361689600"/>
        <c:axId val="0"/>
      </c:bar3DChart>
      <c:catAx>
        <c:axId val="36168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A5002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61689600"/>
        <c:crosses val="autoZero"/>
        <c:auto val="1"/>
        <c:lblAlgn val="ctr"/>
        <c:lblOffset val="100"/>
        <c:noMultiLvlLbl val="0"/>
      </c:catAx>
      <c:valAx>
        <c:axId val="36168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61682544"/>
        <c:crosses val="autoZero"/>
        <c:crossBetween val="between"/>
      </c:valAx>
      <c:spPr>
        <a:gradFill>
          <a:gsLst>
            <a:gs pos="0">
              <a:schemeClr val="accent4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840024710427098"/>
          <c:y val="0.92986474467768587"/>
          <c:w val="0.26917314980548329"/>
          <c:h val="4.28524468488413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A50021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0.53865</cdr:x>
      <cdr:y>0.51306</cdr:y>
    </cdr:from>
    <cdr:to>
      <cdr:x>0.63508</cdr:x>
      <cdr:y>0.60304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4378131" y="1808929"/>
          <a:ext cx="783771" cy="3172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Condensed" panose="020B0502040204020203" pitchFamily="34" charset="0"/>
            </a:rPr>
            <a:t>405,082.4</a:t>
          </a:r>
          <a:endParaRPr lang="es-MX" sz="1100" dirty="0">
            <a:latin typeface="Bahnschrift SemiCondensed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0.50814</cdr:x>
      <cdr:y>0.27281</cdr:y>
    </cdr:from>
    <cdr:to>
      <cdr:x>0.59477</cdr:x>
      <cdr:y>0.34427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4130184" y="961861"/>
          <a:ext cx="704129" cy="2519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Condensed" panose="020B0502040204020203" pitchFamily="34" charset="0"/>
            </a:rPr>
            <a:t>90,592.7</a:t>
          </a:r>
          <a:endParaRPr lang="es-MX" sz="1100" dirty="0">
            <a:latin typeface="Bahnschrift SemiCondensed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0.34005</cdr:x>
      <cdr:y>0.3783</cdr:y>
    </cdr:from>
    <cdr:to>
      <cdr:x>0.45026</cdr:x>
      <cdr:y>0.44223</cdr:y>
    </cdr:to>
    <cdr:sp macro="" textlink="">
      <cdr:nvSpPr>
        <cdr:cNvPr id="4" name="CuadroTexto 3"/>
        <cdr:cNvSpPr txBox="1"/>
      </cdr:nvSpPr>
      <cdr:spPr>
        <a:xfrm xmlns:a="http://schemas.openxmlformats.org/drawingml/2006/main">
          <a:off x="2763936" y="1333797"/>
          <a:ext cx="895738" cy="2253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Condensed" panose="020B0502040204020203" pitchFamily="34" charset="0"/>
            </a:rPr>
            <a:t>269,531.6</a:t>
          </a:r>
          <a:endParaRPr lang="es-MX" sz="1100" dirty="0">
            <a:latin typeface="Bahnschrift SemiCondensed" panose="020B0502040204020203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0.17076</cdr:x>
      <cdr:y>0.49236</cdr:y>
    </cdr:from>
    <cdr:to>
      <cdr:x>0.25127</cdr:x>
      <cdr:y>0.5418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1325974" y="2462418"/>
          <a:ext cx="625172" cy="2472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Bold SemiConden" panose="020B0502040204020203" pitchFamily="34" charset="0"/>
            </a:rPr>
            <a:t>24,760.1</a:t>
          </a:r>
          <a:endParaRPr lang="es-MX" sz="1100" dirty="0">
            <a:latin typeface="Bahnschrift SemiBold SemiConden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0.24666</cdr:x>
      <cdr:y>0.48814</cdr:y>
    </cdr:from>
    <cdr:to>
      <cdr:x>0.33451</cdr:x>
      <cdr:y>0.54467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1915371" y="2441310"/>
          <a:ext cx="682168" cy="2827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dirty="0" smtClean="0">
              <a:latin typeface="Bahnschrift SemiBold SemiConden" panose="020B0502040204020203" pitchFamily="34" charset="0"/>
            </a:rPr>
            <a:t>24,760</a:t>
          </a:r>
          <a:r>
            <a:rPr lang="es-MX" sz="1100" dirty="0" smtClean="0">
              <a:latin typeface="Bahnschrift SemiBold SemiConden" panose="020B0502040204020203" pitchFamily="34" charset="0"/>
            </a:rPr>
            <a:t>.1</a:t>
          </a:r>
          <a:endParaRPr lang="es-MX" sz="1100" dirty="0">
            <a:latin typeface="Bahnschrift SemiBold SemiConden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0.31105</cdr:x>
      <cdr:y>0.54978</cdr:y>
    </cdr:from>
    <cdr:to>
      <cdr:x>0.39516</cdr:x>
      <cdr:y>0.59698</cdr:y>
    </cdr:to>
    <cdr:sp macro="" textlink="">
      <cdr:nvSpPr>
        <cdr:cNvPr id="4" name="CuadroTexto 3"/>
        <cdr:cNvSpPr txBox="1"/>
      </cdr:nvSpPr>
      <cdr:spPr>
        <a:xfrm xmlns:a="http://schemas.openxmlformats.org/drawingml/2006/main">
          <a:off x="2415365" y="2749581"/>
          <a:ext cx="653126" cy="23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Bold SemiConden" panose="020B0502040204020203" pitchFamily="34" charset="0"/>
            </a:rPr>
            <a:t>18,299.0</a:t>
          </a:r>
          <a:endParaRPr lang="es-MX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28232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469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413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314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40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5535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146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4428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563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5923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2627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7162A-B3C8-4E73-8640-3A206A2640B0}" type="datetimeFigureOut">
              <a:rPr lang="es-MX" smtClean="0"/>
              <a:t>29/04/2025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890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26" y="323685"/>
            <a:ext cx="2002827" cy="600046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4987" y="204653"/>
            <a:ext cx="2002827" cy="719078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3140825" y="3500438"/>
            <a:ext cx="5910349" cy="1015663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A50021"/>
                </a:solidFill>
              </a:rPr>
              <a:t>PRESUPUESTO AUTORIZADO, MODIFICADO Y EJERCIDO POR CAPÍTULO DE GASTO ENERO </a:t>
            </a:r>
            <a:r>
              <a:rPr lang="es-MX" sz="2000" b="1" dirty="0" smtClean="0">
                <a:solidFill>
                  <a:srgbClr val="A50021"/>
                </a:solidFill>
              </a:rPr>
              <a:t>MARZO </a:t>
            </a:r>
            <a:r>
              <a:rPr lang="es-MX" sz="2000" b="1" dirty="0" smtClean="0">
                <a:solidFill>
                  <a:srgbClr val="A50021"/>
                </a:solidFill>
              </a:rPr>
              <a:t>EJERCICIO </a:t>
            </a:r>
            <a:r>
              <a:rPr lang="es-MX" sz="2000" b="1" dirty="0" smtClean="0">
                <a:solidFill>
                  <a:srgbClr val="A50021"/>
                </a:solidFill>
              </a:rPr>
              <a:t>2025.</a:t>
            </a:r>
            <a:endParaRPr lang="es-MX" sz="2000" b="1" dirty="0">
              <a:solidFill>
                <a:srgbClr val="A50021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301553" y="1571105"/>
            <a:ext cx="7689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rgbClr val="A50021"/>
                </a:solidFill>
              </a:rPr>
              <a:t>IMPRESORA Y ENCUADERNADORA PROGRESO, S.A. DE C.V.</a:t>
            </a:r>
            <a:endParaRPr lang="es-MX" sz="24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91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  <p:sp>
        <p:nvSpPr>
          <p:cNvPr id="4" name="Conector 3"/>
          <p:cNvSpPr/>
          <p:nvPr/>
        </p:nvSpPr>
        <p:spPr>
          <a:xfrm>
            <a:off x="1822579" y="2858278"/>
            <a:ext cx="2892490" cy="3023118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Conector 4"/>
          <p:cNvSpPr/>
          <p:nvPr/>
        </p:nvSpPr>
        <p:spPr>
          <a:xfrm>
            <a:off x="4715069" y="2858278"/>
            <a:ext cx="2892490" cy="3023118"/>
          </a:xfrm>
          <a:prstGeom prst="flowChartConnector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6" name="Conector 5"/>
          <p:cNvSpPr/>
          <p:nvPr/>
        </p:nvSpPr>
        <p:spPr>
          <a:xfrm>
            <a:off x="7607559" y="2861389"/>
            <a:ext cx="2892490" cy="3023118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Flecha curvada hacia abajo 11"/>
          <p:cNvSpPr/>
          <p:nvPr/>
        </p:nvSpPr>
        <p:spPr>
          <a:xfrm>
            <a:off x="6548845" y="2153816"/>
            <a:ext cx="2315237" cy="775996"/>
          </a:xfrm>
          <a:prstGeom prst="curvedDownArrow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3" name="Flecha curvada hacia arriba 12"/>
          <p:cNvSpPr/>
          <p:nvPr/>
        </p:nvSpPr>
        <p:spPr>
          <a:xfrm>
            <a:off x="3778898" y="5797420"/>
            <a:ext cx="2071396" cy="612710"/>
          </a:xfrm>
          <a:prstGeom prst="curvedUpArrow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996921" y="3779909"/>
            <a:ext cx="2450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Presupuesto Autorizado por la Secretaría de Hacienda y Crédito Público (SHCP)</a:t>
            </a:r>
            <a:endParaRPr lang="es-MX" sz="16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976723" y="3779909"/>
            <a:ext cx="2450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A través del Presupuesto de Egresos de la Federación </a:t>
            </a:r>
            <a:r>
              <a:rPr lang="es-MX" sz="1600" dirty="0" smtClean="0">
                <a:solidFill>
                  <a:schemeClr val="bg1"/>
                </a:solidFill>
              </a:rPr>
              <a:t>2025 </a:t>
            </a:r>
            <a:r>
              <a:rPr lang="es-MX" sz="1600" dirty="0" smtClean="0">
                <a:solidFill>
                  <a:schemeClr val="bg1"/>
                </a:solidFill>
              </a:rPr>
              <a:t>(PEF)</a:t>
            </a:r>
            <a:endParaRPr lang="es-MX" sz="1600" dirty="0">
              <a:solidFill>
                <a:schemeClr val="bg1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7828581" y="3750906"/>
            <a:ext cx="2450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Publicado en el Diario Oficial de la Federación (DOF) el </a:t>
            </a:r>
            <a:r>
              <a:rPr lang="es-MX" sz="1600" dirty="0" smtClean="0"/>
              <a:t>24 </a:t>
            </a:r>
            <a:r>
              <a:rPr lang="es-MX" sz="1600" dirty="0" smtClean="0"/>
              <a:t>de </a:t>
            </a:r>
            <a:r>
              <a:rPr lang="es-MX" sz="1600" dirty="0" smtClean="0"/>
              <a:t>diciembre </a:t>
            </a:r>
            <a:r>
              <a:rPr lang="es-MX" sz="1600" dirty="0" smtClean="0"/>
              <a:t>de </a:t>
            </a:r>
            <a:r>
              <a:rPr lang="es-MX" sz="1600" dirty="0" smtClean="0"/>
              <a:t>2024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44075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150681" y="670980"/>
            <a:ext cx="589063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A50021"/>
                </a:solidFill>
              </a:rPr>
              <a:t>Presupuesto Autorizado Ejercicio 2024 por Capítulo de Gasto</a:t>
            </a:r>
          </a:p>
          <a:p>
            <a:pPr algn="ctr"/>
            <a:r>
              <a:rPr lang="es-MX" sz="2000" b="1" dirty="0" smtClean="0">
                <a:solidFill>
                  <a:srgbClr val="A50021"/>
                </a:solidFill>
              </a:rPr>
              <a:t>Miles de Pesos</a:t>
            </a:r>
            <a:endParaRPr lang="es-MX" sz="2000" b="1" dirty="0">
              <a:solidFill>
                <a:srgbClr val="A5002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895781" y="5847575"/>
            <a:ext cx="6083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0" u="none" strike="noStrike" baseline="0" dirty="0" smtClean="0">
                <a:solidFill>
                  <a:srgbClr val="A50021"/>
                </a:solidFill>
                <a:latin typeface="Montserrat-Bold"/>
              </a:rPr>
              <a:t>Fuente</a:t>
            </a:r>
            <a:r>
              <a:rPr lang="es-MX" i="0" u="none" strike="noStrike" baseline="0" dirty="0" smtClean="0">
                <a:solidFill>
                  <a:srgbClr val="A50021"/>
                </a:solidFill>
                <a:latin typeface="Montserrat-Bold"/>
              </a:rPr>
              <a:t>: </a:t>
            </a:r>
            <a:r>
              <a:rPr lang="es-MX" i="0" u="none" strike="noStrike" baseline="0" dirty="0" smtClean="0">
                <a:solidFill>
                  <a:srgbClr val="A50021"/>
                </a:solidFill>
                <a:latin typeface="Montserrat-Regular"/>
              </a:rPr>
              <a:t>Presupuesto de Egresos de la Federación </a:t>
            </a:r>
            <a:r>
              <a:rPr lang="es-MX" i="0" u="none" strike="noStrike" baseline="0" dirty="0" smtClean="0">
                <a:solidFill>
                  <a:srgbClr val="A50021"/>
                </a:solidFill>
                <a:latin typeface="Montserrat-Regular"/>
              </a:rPr>
              <a:t>2025</a:t>
            </a:r>
            <a:endParaRPr lang="es-MX" dirty="0">
              <a:solidFill>
                <a:srgbClr val="A50021"/>
              </a:solidFill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204909797"/>
              </p:ext>
            </p:extLst>
          </p:nvPr>
        </p:nvGraphicFramePr>
        <p:xfrm>
          <a:off x="2032000" y="2025952"/>
          <a:ext cx="8128000" cy="352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8016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586167838"/>
              </p:ext>
            </p:extLst>
          </p:nvPr>
        </p:nvGraphicFramePr>
        <p:xfrm>
          <a:off x="2386562" y="1184988"/>
          <a:ext cx="7765143" cy="50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5" name="Imagen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5739881" y="4395552"/>
            <a:ext cx="7122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9</a:t>
            </a:r>
            <a:r>
              <a:rPr lang="es-MX" sz="1100" dirty="0" smtClean="0">
                <a:latin typeface="Bahnschrift SemiCondensed" panose="020B0502040204020203" pitchFamily="34" charset="0"/>
              </a:rPr>
              <a:t>,449.9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295513" y="4395376"/>
            <a:ext cx="7246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9,449.9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783354" y="2239901"/>
            <a:ext cx="7091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50</a:t>
            </a:r>
            <a:r>
              <a:rPr lang="es-MX" sz="1100" dirty="0" smtClean="0">
                <a:latin typeface="Bahnschrift SemiCondensed" panose="020B0502040204020203" pitchFamily="34" charset="0"/>
              </a:rPr>
              <a:t>,700.2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866801" y="4180798"/>
            <a:ext cx="6997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13,660.0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434874" y="4170450"/>
            <a:ext cx="6904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13</a:t>
            </a:r>
            <a:r>
              <a:rPr lang="es-MX" sz="1100" dirty="0" smtClean="0">
                <a:latin typeface="Bahnschrift SemiCondensed" panose="020B0502040204020203" pitchFamily="34" charset="0"/>
              </a:rPr>
              <a:t>,660.0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877247" y="3424476"/>
            <a:ext cx="7640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28,323.1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137918" y="6447453"/>
            <a:ext cx="48612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A50021"/>
                </a:solidFill>
              </a:rPr>
              <a:t>F</a:t>
            </a:r>
            <a:r>
              <a:rPr lang="es-MX" sz="1100" b="1" dirty="0" smtClean="0">
                <a:solidFill>
                  <a:srgbClr val="A50021"/>
                </a:solidFill>
              </a:rPr>
              <a:t>uente</a:t>
            </a:r>
            <a:r>
              <a:rPr lang="es-MX" sz="1100" dirty="0" smtClean="0">
                <a:solidFill>
                  <a:srgbClr val="A50021"/>
                </a:solidFill>
              </a:rPr>
              <a:t>: Presupuesto de Egresos de la Federación 2024 e Información Propia.</a:t>
            </a:r>
            <a:endParaRPr lang="es-MX" sz="1100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07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134</Words>
  <Application>Microsoft Office PowerPoint</Application>
  <PresentationFormat>Panorámica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Bahnschrift SemiBold SemiConden</vt:lpstr>
      <vt:lpstr>Bahnschrift SemiCondensed</vt:lpstr>
      <vt:lpstr>Calibri</vt:lpstr>
      <vt:lpstr>Calibri Light</vt:lpstr>
      <vt:lpstr>Montserrat-Bold</vt:lpstr>
      <vt:lpstr>Montserrat-Regular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Raúl Eduardo Hernández Ramírez</dc:creator>
  <cp:lastModifiedBy>Raúl Eduardo Hernández Ramírez</cp:lastModifiedBy>
  <cp:revision>27</cp:revision>
  <dcterms:created xsi:type="dcterms:W3CDTF">2025-03-21T18:39:16Z</dcterms:created>
  <dcterms:modified xsi:type="dcterms:W3CDTF">2025-04-29T19:45:55Z</dcterms:modified>
</cp:coreProperties>
</file>