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A40000"/>
    <a:srgbClr val="C0404C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-576" y="-72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1.xlsx"/><Relationship Id="rId4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smtClean="0">
                <a:solidFill>
                  <a:srgbClr val="A50021"/>
                </a:solidFill>
              </a:rPr>
              <a:t>PRESUPUESTO AUTORIZADO,</a:t>
            </a:r>
            <a:r>
              <a:rPr lang="en-US" sz="1400" b="1" baseline="0" dirty="0" smtClean="0">
                <a:solidFill>
                  <a:srgbClr val="A50021"/>
                </a:solidFill>
              </a:rPr>
              <a:t> MODIFICADO Y EJERCIDO ENERO DICIEMBRE DEL EJERCICIO 2025.   Miles de Pesos</a:t>
            </a:r>
            <a:endParaRPr lang="en-US" sz="1400" b="1" dirty="0">
              <a:solidFill>
                <a:srgbClr val="A5002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floor>
    <c:side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Fuente: Presupuesto de Egresos de la Federación 2025 e Información Propia.</c:v>
                </c:pt>
              </c:strCache>
            </c:strRef>
          </c:tx>
          <c:spPr>
            <a:solidFill>
              <a:srgbClr val="A50021"/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Presupuesto Autorizado</c:v>
                </c:pt>
                <c:pt idx="1">
                  <c:v>Presupuesto Modificado</c:v>
                </c:pt>
                <c:pt idx="2">
                  <c:v>Presupuesto Ejercido</c:v>
                </c:pt>
              </c:strCache>
            </c:strRef>
          </c:cat>
          <c:val>
            <c:numRef>
              <c:f>Hoja1!$B$2:$B$4</c:f>
              <c:numCache>
                <c:formatCode>#,##0.0</c:formatCode>
                <c:ptCount val="3"/>
                <c:pt idx="0">
                  <c:v>765207</c:v>
                </c:pt>
                <c:pt idx="1">
                  <c:v>765207</c:v>
                </c:pt>
                <c:pt idx="2">
                  <c:v>799488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0194816"/>
        <c:axId val="40196352"/>
        <c:axId val="0"/>
      </c:bar3DChart>
      <c:catAx>
        <c:axId val="4019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0196352"/>
        <c:crosses val="autoZero"/>
        <c:auto val="1"/>
        <c:lblAlgn val="ctr"/>
        <c:lblOffset val="100"/>
        <c:noMultiLvlLbl val="0"/>
      </c:catAx>
      <c:valAx>
        <c:axId val="40196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40194816"/>
        <c:crosses val="autoZero"/>
        <c:crossBetween val="between"/>
      </c:valAx>
      <c:spPr>
        <a:gradFill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676473311566831"/>
          <c:y val="0.91462839333472534"/>
          <c:w val="0.61413408613337839"/>
          <c:h val="6.86083687891213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A50021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0.25852</cdr:x>
      <cdr:y>0.45665</cdr:y>
    </cdr:from>
    <cdr:to>
      <cdr:x>0.36186</cdr:x>
      <cdr:y>0.50609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2007457" y="2283821"/>
          <a:ext cx="802450" cy="2472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Bold SemiConden" panose="020B0502040204020203" pitchFamily="34" charset="0"/>
            </a:rPr>
            <a:t>765,207.0</a:t>
          </a:r>
        </a:p>
        <a:p xmlns:a="http://schemas.openxmlformats.org/drawingml/2006/main"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0.50122</cdr:x>
      <cdr:y>0.45898</cdr:y>
    </cdr:from>
    <cdr:to>
      <cdr:x>0.6119</cdr:x>
      <cdr:y>0.51551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3892068" y="2295452"/>
          <a:ext cx="859446" cy="282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Bold SemiConden" panose="020B0502040204020203" pitchFamily="34" charset="0"/>
            </a:rPr>
            <a:t>765,207.0</a:t>
          </a:r>
        </a:p>
        <a:p xmlns:a="http://schemas.openxmlformats.org/drawingml/2006/main"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0.7508</cdr:x>
      <cdr:y>0.12865</cdr:y>
    </cdr:from>
    <cdr:to>
      <cdr:x>0.86014</cdr:x>
      <cdr:y>0.17585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5830082" y="643413"/>
          <a:ext cx="849040" cy="23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Bold SemiConden" panose="020B0502040204020203" pitchFamily="34" charset="0"/>
            </a:rPr>
            <a:t>799,488.0</a:t>
          </a:r>
        </a:p>
        <a:p xmlns:a="http://schemas.openxmlformats.org/drawingml/2006/main">
          <a:endParaRPr lang="es-MX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823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469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413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314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40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35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146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428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563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923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627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7162A-B3C8-4E73-8640-3A206A2640B0}" type="datetimeFigureOut">
              <a:rPr lang="es-MX" smtClean="0"/>
              <a:t>12/05/2026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890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26" y="323685"/>
            <a:ext cx="2002827" cy="600046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726" y="5467118"/>
            <a:ext cx="2002827" cy="719078"/>
          </a:xfrm>
          <a:prstGeom prst="rect">
            <a:avLst/>
          </a:prstGeom>
        </p:spPr>
      </p:pic>
      <p:cxnSp>
        <p:nvCxnSpPr>
          <p:cNvPr id="13" name="Conector recto 12"/>
          <p:cNvCxnSpPr/>
          <p:nvPr/>
        </p:nvCxnSpPr>
        <p:spPr>
          <a:xfrm>
            <a:off x="4198776" y="797353"/>
            <a:ext cx="0" cy="5556794"/>
          </a:xfrm>
          <a:prstGeom prst="line">
            <a:avLst/>
          </a:prstGeom>
          <a:ln w="76200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6291943" y="4180114"/>
            <a:ext cx="5178490" cy="707886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rgbClr val="A50021"/>
                </a:solidFill>
              </a:rPr>
              <a:t>PRESUPUESTO AUTORIZADO MODIFICADO Y EJERCIDO ENERO DICIEMBRE EJERCICIO 2025.</a:t>
            </a:r>
            <a:endParaRPr lang="es-MX" sz="2000" b="1" dirty="0">
              <a:solidFill>
                <a:srgbClr val="A5002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6096000" y="753160"/>
            <a:ext cx="57632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A50021"/>
                </a:solidFill>
              </a:rPr>
              <a:t>IMPRESORA Y ENCUADERNADORA PROGRESO, S.A. DE C.V.</a:t>
            </a:r>
            <a:endParaRPr lang="es-MX" sz="2800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91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sp>
        <p:nvSpPr>
          <p:cNvPr id="4" name="Conector 3"/>
          <p:cNvSpPr/>
          <p:nvPr/>
        </p:nvSpPr>
        <p:spPr>
          <a:xfrm>
            <a:off x="1822579" y="2858278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onector 4"/>
          <p:cNvSpPr/>
          <p:nvPr/>
        </p:nvSpPr>
        <p:spPr>
          <a:xfrm>
            <a:off x="4715069" y="2858278"/>
            <a:ext cx="2892490" cy="3023118"/>
          </a:xfrm>
          <a:prstGeom prst="flowChartConnector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C00000"/>
              </a:solidFill>
            </a:endParaRPr>
          </a:p>
        </p:txBody>
      </p:sp>
      <p:sp>
        <p:nvSpPr>
          <p:cNvPr id="6" name="Conector 5"/>
          <p:cNvSpPr/>
          <p:nvPr/>
        </p:nvSpPr>
        <p:spPr>
          <a:xfrm>
            <a:off x="7607559" y="2861389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Flecha curvada hacia abajo 11"/>
          <p:cNvSpPr/>
          <p:nvPr/>
        </p:nvSpPr>
        <p:spPr>
          <a:xfrm>
            <a:off x="6548845" y="2153816"/>
            <a:ext cx="2315237" cy="775996"/>
          </a:xfrm>
          <a:prstGeom prst="curvedDown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Flecha curvada hacia arriba 12"/>
          <p:cNvSpPr/>
          <p:nvPr/>
        </p:nvSpPr>
        <p:spPr>
          <a:xfrm>
            <a:off x="3778898" y="5797420"/>
            <a:ext cx="2071396" cy="612710"/>
          </a:xfrm>
          <a:prstGeom prst="curvedUp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996921" y="3779909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Presupuesto Autorizado por la Secretaría de Hacienda y Crédito Público (SHCP)</a:t>
            </a:r>
            <a:endParaRPr lang="es-MX" sz="1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976723" y="3779909"/>
            <a:ext cx="2450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solidFill>
                  <a:schemeClr val="bg1"/>
                </a:solidFill>
              </a:rPr>
              <a:t>A través del Presupuesto de Egresos de la Federación 2025 (PEF)</a:t>
            </a:r>
            <a:endParaRPr lang="es-MX" sz="1600" dirty="0">
              <a:solidFill>
                <a:schemeClr val="bg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7828581" y="3750906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Publicado en el Diario Oficial de la Federación (DOF) el 24 de diciembre de 2024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34407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603241" y="2071396"/>
            <a:ext cx="6260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A50021"/>
                </a:solidFill>
              </a:rPr>
              <a:t>Presupuesto Autorizado Ejercicio 2025</a:t>
            </a:r>
            <a:endParaRPr lang="es-MX" sz="2800" b="1" dirty="0">
              <a:solidFill>
                <a:srgbClr val="A5002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895781" y="5847575"/>
            <a:ext cx="608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b="1" i="0" u="none" strike="noStrike" baseline="0" dirty="0" smtClean="0">
                <a:solidFill>
                  <a:srgbClr val="A50021"/>
                </a:solidFill>
                <a:latin typeface="Montserrat-Bold"/>
              </a:rPr>
              <a:t>Fuente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Bold"/>
              </a:rPr>
              <a:t>: 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Regular"/>
              </a:rPr>
              <a:t>Presupuesto de Egresos de la Federación 2025</a:t>
            </a:r>
            <a:endParaRPr lang="es-MX" dirty="0">
              <a:solidFill>
                <a:srgbClr val="A50021"/>
              </a:solidFill>
            </a:endParaRPr>
          </a:p>
        </p:txBody>
      </p:sp>
      <p:sp>
        <p:nvSpPr>
          <p:cNvPr id="17" name="Anillo 16"/>
          <p:cNvSpPr/>
          <p:nvPr/>
        </p:nvSpPr>
        <p:spPr>
          <a:xfrm>
            <a:off x="4887686" y="2866061"/>
            <a:ext cx="2416628" cy="2710069"/>
          </a:xfrm>
          <a:prstGeom prst="donut">
            <a:avLst/>
          </a:prstGeom>
          <a:gradFill>
            <a:gsLst>
              <a:gs pos="54855">
                <a:srgbClr val="B19CB7"/>
              </a:gs>
              <a:gs pos="0">
                <a:srgbClr val="A50021"/>
              </a:gs>
              <a:gs pos="74000">
                <a:schemeClr val="accent1">
                  <a:lumMod val="45000"/>
                  <a:lumOff val="55000"/>
                </a:schemeClr>
              </a:gs>
              <a:gs pos="26555">
                <a:srgbClr val="AB4B6A"/>
              </a:gs>
              <a:gs pos="39812">
                <a:srgbClr val="AE718E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chemeClr val="accent4">
                    <a:lumMod val="20000"/>
                    <a:lumOff val="8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5502000" y="4604655"/>
            <a:ext cx="1188000" cy="550507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110075"/>
              </a:avLst>
            </a:prstTxWarp>
            <a:spAutoFit/>
          </a:bodyPr>
          <a:lstStyle/>
          <a:p>
            <a:r>
              <a:rPr lang="es-MX" dirty="0" smtClean="0">
                <a:solidFill>
                  <a:srgbClr val="A50021"/>
                </a:solidFill>
              </a:rPr>
              <a:t>Presupuesto Total Asignado</a:t>
            </a:r>
            <a:endParaRPr lang="es-MX" dirty="0">
              <a:solidFill>
                <a:srgbClr val="A50021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5304000" y="3208933"/>
            <a:ext cx="1584000" cy="1260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765,207 Miles de Pesos</a:t>
            </a:r>
            <a:endParaRPr lang="es-MX" dirty="0">
              <a:solidFill>
                <a:schemeClr val="bg1"/>
              </a:solidFill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16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1171094826"/>
              </p:ext>
            </p:extLst>
          </p:nvPr>
        </p:nvGraphicFramePr>
        <p:xfrm>
          <a:off x="2386562" y="1184988"/>
          <a:ext cx="7765143" cy="50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07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101</Words>
  <Application>Microsoft Office PowerPoint</Application>
  <PresentationFormat>Personalizado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Raúl Eduardo Hernández Ramírez</dc:creator>
  <cp:lastModifiedBy>Melany Yokari Gómez Lozada</cp:lastModifiedBy>
  <cp:revision>28</cp:revision>
  <dcterms:created xsi:type="dcterms:W3CDTF">2025-03-21T18:39:16Z</dcterms:created>
  <dcterms:modified xsi:type="dcterms:W3CDTF">2026-05-13T00:08:15Z</dcterms:modified>
</cp:coreProperties>
</file>