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73" r:id="rId5"/>
    <p:sldId id="270" r:id="rId6"/>
    <p:sldId id="274" r:id="rId7"/>
    <p:sldId id="272" r:id="rId8"/>
    <p:sldId id="268" r:id="rId9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9776" autoAdjust="0"/>
  </p:normalViewPr>
  <p:slideViewPr>
    <p:cSldViewPr>
      <p:cViewPr varScale="1">
        <p:scale>
          <a:sx n="115" d="100"/>
          <a:sy n="115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08/07/2026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9970441"/>
      </p:ext>
    </p:extLst>
  </p:cSld>
  <p:clrMapOvr>
    <a:masterClrMapping/>
  </p:clrMapOvr>
  <p:transition spd="slow" advClick="0" advTm="7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08/07/2026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0178953"/>
      </p:ext>
    </p:extLst>
  </p:cSld>
  <p:clrMapOvr>
    <a:masterClrMapping/>
  </p:clrMapOvr>
  <p:transition spd="slow" advClick="0" advTm="7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08/07/2026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7305646"/>
      </p:ext>
    </p:extLst>
  </p:cSld>
  <p:clrMapOvr>
    <a:masterClrMapping/>
  </p:clrMapOvr>
  <p:transition spd="slow" advClick="0" advTm="7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08/07/2026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2273073"/>
      </p:ext>
    </p:extLst>
  </p:cSld>
  <p:clrMapOvr>
    <a:masterClrMapping/>
  </p:clrMapOvr>
  <p:transition spd="slow" advClick="0" advTm="7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08/07/2026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0662537"/>
      </p:ext>
    </p:extLst>
  </p:cSld>
  <p:clrMapOvr>
    <a:masterClrMapping/>
  </p:clrMapOvr>
  <p:transition spd="slow" advClick="0" advTm="7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08/07/2026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2050865"/>
      </p:ext>
    </p:extLst>
  </p:cSld>
  <p:clrMapOvr>
    <a:masterClrMapping/>
  </p:clrMapOvr>
  <p:transition spd="slow" advClick="0" advTm="7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08/07/2026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8548406"/>
      </p:ext>
    </p:extLst>
  </p:cSld>
  <p:clrMapOvr>
    <a:masterClrMapping/>
  </p:clrMapOvr>
  <p:transition spd="slow" advClick="0" advTm="7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08/07/2026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028313"/>
      </p:ext>
    </p:extLst>
  </p:cSld>
  <p:clrMapOvr>
    <a:masterClrMapping/>
  </p:clrMapOvr>
  <p:transition spd="slow" advClick="0" advTm="7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08/07/2026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8912790"/>
      </p:ext>
    </p:extLst>
  </p:cSld>
  <p:clrMapOvr>
    <a:masterClrMapping/>
  </p:clrMapOvr>
  <p:transition spd="slow" advClick="0" advTm="7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08/07/2026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7601131"/>
      </p:ext>
    </p:extLst>
  </p:cSld>
  <p:clrMapOvr>
    <a:masterClrMapping/>
  </p:clrMapOvr>
  <p:transition spd="slow" advClick="0" advTm="7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84C9-F434-42C1-8E02-8C3235CE5DC1}" type="datetimeFigureOut">
              <a:rPr lang="es-MX" smtClean="0"/>
              <a:t>08/07/2026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1144310"/>
      </p:ext>
    </p:extLst>
  </p:cSld>
  <p:clrMapOvr>
    <a:masterClrMapping/>
  </p:clrMapOvr>
  <p:transition spd="slow" advClick="0" advTm="7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A84C9-F434-42C1-8E02-8C3235CE5DC1}" type="datetimeFigureOut">
              <a:rPr lang="es-MX" smtClean="0"/>
              <a:t>08/07/2026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F67AB-D262-445C-B2CA-4728CC90033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569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7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hyperlink" Target="https://iepsa.gob.mx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>
            <a:off x="107504" y="6669360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2036652" y="5157192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latin typeface="Century Gothic" panose="020B0502020202020204" pitchFamily="34" charset="0"/>
              </a:rPr>
              <a:t>CONOCE LA CANTIDAD </a:t>
            </a:r>
            <a:r>
              <a:rPr lang="es-MX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DE EJEMPLARES IMPRESOS </a:t>
            </a:r>
            <a:endParaRPr lang="es-MX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\\192.168.16.2\dfs\Comun\Nuevos Logotipos\logo se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1141"/>
            <a:ext cx="2961328" cy="62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Dell2800\pdf1\06 JUNIO\IEPSA\LOGOS SEPIEPSA\LOGO IEPSA 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532" y="1412776"/>
            <a:ext cx="2880320" cy="353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Dell2800\pdf1\06 JUNIO\IEPSA\LOGOS SEPIEPSA\FCE-IEP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95829"/>
            <a:ext cx="1728192" cy="99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9 Conector recto"/>
          <p:cNvCxnSpPr/>
          <p:nvPr/>
        </p:nvCxnSpPr>
        <p:spPr>
          <a:xfrm>
            <a:off x="107504" y="1089796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20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wheel spokes="1"/>
      </p:transition>
    </mc:Choice>
    <mc:Fallback xmlns="">
      <p:transition spd="slow" advTm="5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ctrTitle"/>
          </p:nvPr>
        </p:nvSpPr>
        <p:spPr>
          <a:xfrm>
            <a:off x="4163475" y="1205849"/>
            <a:ext cx="4786300" cy="1222097"/>
          </a:xfrm>
        </p:spPr>
        <p:txBody>
          <a:bodyPr>
            <a:noAutofit/>
          </a:bodyPr>
          <a:lstStyle/>
          <a:p>
            <a:r>
              <a:rPr lang="es-MX" sz="1400" dirty="0" smtClean="0">
                <a:latin typeface="Century Gothic" panose="020B0502020202020204" pitchFamily="34" charset="0"/>
              </a:rPr>
              <a:t>Contamos  con mas de 70 años de experiencia en las artes gráficas en rubros como impresión, encuadernación de publicaciones de tipo educativo, cultural, técnico y comercial .</a:t>
            </a:r>
            <a:endParaRPr lang="es-MX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2" descr="Y:\leon rodrigo\imagenes\DSC0380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714" y="1331750"/>
            <a:ext cx="3844238" cy="407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295714" y="1564397"/>
            <a:ext cx="3979178" cy="3949376"/>
          </a:xfrm>
          <a:prstGeom prst="rect">
            <a:avLst/>
          </a:prstGeom>
          <a:gradFill flip="none" rotWithShape="1">
            <a:gsLst>
              <a:gs pos="55000">
                <a:schemeClr val="bg1">
                  <a:alpha val="0"/>
                  <a:lumMod val="0"/>
                  <a:lumOff val="100000"/>
                </a:schemeClr>
              </a:gs>
              <a:gs pos="92000">
                <a:schemeClr val="bg1">
                  <a:lumMod val="0"/>
                  <a:lumOff val="100000"/>
                  <a:alpha val="79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9 CuadroTexto"/>
          <p:cNvSpPr txBox="1"/>
          <p:nvPr/>
        </p:nvSpPr>
        <p:spPr>
          <a:xfrm>
            <a:off x="165658" y="5415059"/>
            <a:ext cx="4215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Century Gothic" panose="020B0502020202020204" pitchFamily="34" charset="0"/>
                <a:cs typeface="Consolas" pitchFamily="49" charset="0"/>
              </a:rPr>
              <a:t>Más de </a:t>
            </a:r>
            <a:r>
              <a:rPr lang="es-MX" sz="16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onsolas" pitchFamily="49" charset="0"/>
              </a:rPr>
              <a:t>70 años </a:t>
            </a:r>
            <a:r>
              <a:rPr lang="es-MX" sz="1600" dirty="0" smtClean="0">
                <a:latin typeface="Century Gothic" panose="020B0502020202020204" pitchFamily="34" charset="0"/>
                <a:cs typeface="Consolas" pitchFamily="49" charset="0"/>
              </a:rPr>
              <a:t>de </a:t>
            </a:r>
            <a:r>
              <a:rPr lang="es-MX" sz="1600" dirty="0">
                <a:latin typeface="Century Gothic" panose="020B0502020202020204" pitchFamily="34" charset="0"/>
                <a:cs typeface="Consolas" pitchFamily="49" charset="0"/>
              </a:rPr>
              <a:t>  </a:t>
            </a:r>
            <a:r>
              <a:rPr lang="es-MX" sz="1600" dirty="0" smtClean="0">
                <a:latin typeface="Century Gothic" panose="020B0502020202020204" pitchFamily="34" charset="0"/>
                <a:cs typeface="Consolas" pitchFamily="49" charset="0"/>
              </a:rPr>
              <a:t>experiencia</a:t>
            </a:r>
          </a:p>
          <a:p>
            <a:pPr algn="ctr"/>
            <a:r>
              <a:rPr lang="es-MX" sz="1600" dirty="0" smtClean="0">
                <a:latin typeface="Century Gothic" panose="020B0502020202020204" pitchFamily="34" charset="0"/>
                <a:cs typeface="Consolas" pitchFamily="49" charset="0"/>
              </a:rPr>
              <a:t>  </a:t>
            </a:r>
          </a:p>
          <a:p>
            <a:pPr algn="ctr"/>
            <a:r>
              <a:rPr lang="es-MX" sz="1600" dirty="0" smtClean="0">
                <a:latin typeface="Century Gothic" panose="020B0502020202020204" pitchFamily="34" charset="0"/>
                <a:cs typeface="Consolas" pitchFamily="49" charset="0"/>
              </a:rPr>
              <a:t>nos </a:t>
            </a:r>
            <a:r>
              <a:rPr lang="es-MX" sz="1600" dirty="0">
                <a:latin typeface="Century Gothic" panose="020B0502020202020204" pitchFamily="34" charset="0"/>
                <a:cs typeface="Consolas" pitchFamily="49" charset="0"/>
              </a:rPr>
              <a:t> </a:t>
            </a:r>
            <a:r>
              <a:rPr lang="es-MX" sz="1600" dirty="0" smtClean="0">
                <a:latin typeface="Century Gothic" panose="020B0502020202020204" pitchFamily="34" charset="0"/>
                <a:cs typeface="Consolas" pitchFamily="49" charset="0"/>
              </a:rPr>
              <a:t>respaldan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14" y="239176"/>
            <a:ext cx="2809136" cy="59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 descr="\\Dell2800\pdf1\06 JUNIO\IEPSA\LOGOS SEPIEPSA\FCE-IEP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500" y="70515"/>
            <a:ext cx="1738243" cy="86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19 Conector recto"/>
          <p:cNvCxnSpPr/>
          <p:nvPr/>
        </p:nvCxnSpPr>
        <p:spPr>
          <a:xfrm>
            <a:off x="163467" y="6666987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4348277" y="246309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400" dirty="0">
                <a:latin typeface="Century Gothic" panose="020B0502020202020204" pitchFamily="34" charset="0"/>
              </a:rPr>
              <a:t>Ofrecemos </a:t>
            </a:r>
            <a:r>
              <a:rPr lang="es-MX" sz="1400" dirty="0" smtClean="0">
                <a:latin typeface="Century Gothic" panose="020B0502020202020204" pitchFamily="34" charset="0"/>
              </a:rPr>
              <a:t>:</a:t>
            </a:r>
          </a:p>
          <a:p>
            <a:endParaRPr lang="es-MX" sz="1400" dirty="0" smtClean="0">
              <a:latin typeface="Century Gothic" panose="020B0502020202020204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s-MX" sz="1400" dirty="0">
                <a:latin typeface="Century Gothic" panose="020B0502020202020204" pitchFamily="34" charset="0"/>
              </a:rPr>
              <a:t>S</a:t>
            </a:r>
            <a:r>
              <a:rPr lang="es-MX" sz="1400" dirty="0" smtClean="0">
                <a:latin typeface="Century Gothic" panose="020B0502020202020204" pitchFamily="34" charset="0"/>
              </a:rPr>
              <a:t>ervicios </a:t>
            </a:r>
            <a:r>
              <a:rPr lang="es-MX" sz="1400" dirty="0">
                <a:latin typeface="Century Gothic" panose="020B0502020202020204" pitchFamily="34" charset="0"/>
              </a:rPr>
              <a:t>de  impresión en offset y </a:t>
            </a:r>
            <a:r>
              <a:rPr lang="es-MX" sz="1400" dirty="0" smtClean="0">
                <a:latin typeface="Century Gothic" panose="020B0502020202020204" pitchFamily="34" charset="0"/>
              </a:rPr>
              <a:t>digital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MX" sz="1400" dirty="0" smtClean="0">
                <a:latin typeface="Century Gothic" panose="020B0502020202020204" pitchFamily="34" charset="0"/>
              </a:rPr>
              <a:t>Venta </a:t>
            </a:r>
            <a:r>
              <a:rPr lang="es-MX" sz="1400" dirty="0">
                <a:latin typeface="Century Gothic" panose="020B0502020202020204" pitchFamily="34" charset="0"/>
              </a:rPr>
              <a:t>de artículos </a:t>
            </a:r>
            <a:r>
              <a:rPr lang="es-MX" sz="1400" dirty="0" smtClean="0">
                <a:latin typeface="Century Gothic" panose="020B0502020202020204" pitchFamily="34" charset="0"/>
              </a:rPr>
              <a:t>promocionales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MX" sz="1400" dirty="0" smtClean="0">
                <a:latin typeface="Century Gothic" panose="020B0502020202020204" pitchFamily="34" charset="0"/>
              </a:rPr>
              <a:t>Servicios </a:t>
            </a:r>
            <a:r>
              <a:rPr lang="es-MX" sz="1400" dirty="0">
                <a:latin typeface="Century Gothic" panose="020B0502020202020204" pitchFamily="34" charset="0"/>
              </a:rPr>
              <a:t>de </a:t>
            </a:r>
            <a:r>
              <a:rPr lang="es-MX" sz="1400" dirty="0" smtClean="0">
                <a:latin typeface="Century Gothic" panose="020B0502020202020204" pitchFamily="34" charset="0"/>
              </a:rPr>
              <a:t>digitalización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MX" sz="1400" dirty="0" smtClean="0">
                <a:latin typeface="Century Gothic" panose="020B0502020202020204" pitchFamily="34" charset="0"/>
              </a:rPr>
              <a:t>Empaque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MX" sz="1400" dirty="0" smtClean="0">
                <a:latin typeface="Century Gothic" panose="020B0502020202020204" pitchFamily="34" charset="0"/>
              </a:rPr>
              <a:t>Integración </a:t>
            </a:r>
            <a:r>
              <a:rPr lang="es-MX" sz="1400" dirty="0">
                <a:latin typeface="Century Gothic" panose="020B0502020202020204" pitchFamily="34" charset="0"/>
              </a:rPr>
              <a:t>de paquetes </a:t>
            </a:r>
            <a:r>
              <a:rPr lang="es-MX" sz="1400" dirty="0" smtClean="0">
                <a:latin typeface="Century Gothic" panose="020B0502020202020204" pitchFamily="34" charset="0"/>
              </a:rPr>
              <a:t>educativos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MX" sz="1400" dirty="0" smtClean="0">
                <a:latin typeface="Century Gothic" panose="020B0502020202020204" pitchFamily="34" charset="0"/>
              </a:rPr>
              <a:t>Distribución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270625" y="428378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400" dirty="0" smtClean="0">
                <a:latin typeface="Century Gothic" panose="020B0502020202020204" pitchFamily="34" charset="0"/>
              </a:rPr>
              <a:t>Contamos con </a:t>
            </a:r>
            <a:r>
              <a:rPr lang="es-MX" sz="1400" dirty="0">
                <a:latin typeface="Century Gothic" panose="020B0502020202020204" pitchFamily="34" charset="0"/>
              </a:rPr>
              <a:t>estándares de calidad en procesos certificados por ISO </a:t>
            </a:r>
            <a:r>
              <a:rPr lang="es-MX" sz="1400" dirty="0" smtClean="0">
                <a:latin typeface="Century Gothic" panose="020B0502020202020204" pitchFamily="34" charset="0"/>
              </a:rPr>
              <a:t>9001:2015, </a:t>
            </a:r>
            <a:r>
              <a:rPr lang="es-MX" sz="1400" dirty="0">
                <a:latin typeface="Century Gothic" panose="020B0502020202020204" pitchFamily="34" charset="0"/>
              </a:rPr>
              <a:t>certificación de equidad de género  e igualdad laboral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270625" y="54103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dirty="0">
                <a:latin typeface="Century Gothic" panose="020B0502020202020204" pitchFamily="34" charset="0"/>
              </a:rPr>
              <a:t>P</a:t>
            </a:r>
            <a:r>
              <a:rPr lang="es-MX" dirty="0" smtClean="0">
                <a:latin typeface="Century Gothic" panose="020B0502020202020204" pitchFamily="34" charset="0"/>
              </a:rPr>
              <a:t>uedes </a:t>
            </a:r>
            <a:r>
              <a:rPr lang="es-MX" dirty="0">
                <a:latin typeface="Century Gothic" panose="020B0502020202020204" pitchFamily="34" charset="0"/>
              </a:rPr>
              <a:t>consultar entrando al  link</a:t>
            </a:r>
            <a:r>
              <a:rPr lang="es-MX" dirty="0" smtClean="0">
                <a:latin typeface="Century Gothic" panose="020B0502020202020204" pitchFamily="34" charset="0"/>
              </a:rPr>
              <a:t>:</a:t>
            </a:r>
          </a:p>
          <a:p>
            <a:pPr algn="ctr"/>
            <a:r>
              <a:rPr lang="es-MX" dirty="0">
                <a:latin typeface="Century Gothic" panose="020B0502020202020204" pitchFamily="34" charset="0"/>
              </a:rPr>
              <a:t/>
            </a:r>
            <a:br>
              <a:rPr lang="es-MX" dirty="0">
                <a:latin typeface="Century Gothic" panose="020B0502020202020204" pitchFamily="34" charset="0"/>
              </a:rPr>
            </a:br>
            <a:r>
              <a:rPr lang="es-MX" b="1" u="sng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https://iepsa.gob.mx/portal</a:t>
            </a:r>
            <a:r>
              <a:rPr lang="es-MX" b="1" u="sng" dirty="0" smtClean="0">
                <a:solidFill>
                  <a:schemeClr val="accent2"/>
                </a:solidFill>
                <a:latin typeface="Broadway" panose="04040905080B02020502" pitchFamily="82" charset="0"/>
              </a:rPr>
              <a:t>/</a:t>
            </a:r>
            <a:endParaRPr lang="es-MX" b="1" u="sng" dirty="0">
              <a:solidFill>
                <a:schemeClr val="accent2"/>
              </a:solidFill>
              <a:latin typeface="Broadway" panose="04040905080B02020502" pitchFamily="82" charset="0"/>
            </a:endParaRPr>
          </a:p>
        </p:txBody>
      </p:sp>
      <p:cxnSp>
        <p:nvCxnSpPr>
          <p:cNvPr id="22" name="21 Conector recto"/>
          <p:cNvCxnSpPr/>
          <p:nvPr/>
        </p:nvCxnSpPr>
        <p:spPr>
          <a:xfrm>
            <a:off x="163467" y="938722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5" descr="C:\Users\leon.perez\Desktop\LOGO IEPSA GRIS.jpg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6507" y="6330687"/>
            <a:ext cx="312236" cy="244911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13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:checker/>
      </p:transition>
    </mc:Choice>
    <mc:Fallback xmlns="">
      <p:transition spd="slow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Y:\leon rodrigo\imagenes\Copia de DSC084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467" y="1628714"/>
            <a:ext cx="5003407" cy="350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462957" y="1810622"/>
            <a:ext cx="4757105" cy="3321255"/>
          </a:xfrm>
          <a:prstGeom prst="rect">
            <a:avLst/>
          </a:prstGeom>
          <a:gradFill flip="none" rotWithShape="1">
            <a:gsLst>
              <a:gs pos="34000">
                <a:schemeClr val="bg1">
                  <a:alpha val="0"/>
                  <a:lumMod val="0"/>
                  <a:lumOff val="100000"/>
                </a:schemeClr>
              </a:gs>
              <a:gs pos="92000">
                <a:schemeClr val="bg1">
                  <a:lumMod val="0"/>
                  <a:lumOff val="100000"/>
                  <a:alpha val="79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755575" y="5555454"/>
            <a:ext cx="8064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Cada uno de los trabajos realizados en  </a:t>
            </a:r>
            <a:r>
              <a:rPr lang="es-MX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IEPSA</a:t>
            </a:r>
            <a:r>
              <a:rPr lang="es-MX" sz="1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,  está adecuado a las  necesidades de calidad,  diseño y presupuesto de nuestros clientes.</a:t>
            </a:r>
            <a:endParaRPr lang="es-MX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8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17855"/>
            <a:ext cx="1476300" cy="61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9" y="254976"/>
            <a:ext cx="2790055" cy="59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26 Conector recto"/>
          <p:cNvCxnSpPr/>
          <p:nvPr/>
        </p:nvCxnSpPr>
        <p:spPr>
          <a:xfrm>
            <a:off x="107504" y="6669360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163467" y="965095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5370907" y="1348214"/>
            <a:ext cx="3480149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Century Gothic" panose="020B0502020202020204" pitchFamily="34" charset="0"/>
              </a:rPr>
              <a:t>Realizamos diferentes tipos de encuadernación:</a:t>
            </a:r>
          </a:p>
          <a:p>
            <a:endParaRPr lang="es-MX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Pasta </a:t>
            </a:r>
            <a:r>
              <a:rPr lang="es-MX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Dura</a:t>
            </a:r>
          </a:p>
          <a:p>
            <a:endParaRPr lang="es-MX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MX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Flexicase</a:t>
            </a:r>
          </a:p>
          <a:p>
            <a:endParaRPr lang="es-MX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MX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Rústica </a:t>
            </a:r>
            <a:r>
              <a:rPr lang="es-MX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Fresada</a:t>
            </a:r>
          </a:p>
          <a:p>
            <a:endParaRPr lang="es-MX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MX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Rústica </a:t>
            </a:r>
            <a:r>
              <a:rPr lang="es-MX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Cosida </a:t>
            </a:r>
            <a:endParaRPr lang="es-MX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s-MX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s-MX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Engrapado </a:t>
            </a:r>
            <a:endParaRPr lang="es-MX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s-MX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MX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Wire- o</a:t>
            </a:r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s-MX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4" name="Picture 3" descr="\\Dell2800\pdf1\06 JUNIO\IEPSA\LOGOS SEPIEPSA\LOGO IEPSA V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22" y="5550573"/>
            <a:ext cx="479953" cy="65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" descr="C:\Users\leon.perez\Desktop\LOGO IEPSA GRIS.jpg"/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4260" y="6357629"/>
            <a:ext cx="312236" cy="244911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0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blinds dir="vert"/>
      </p:transition>
    </mc:Choice>
    <mc:Fallback xmlns="">
      <p:transition spd="slow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Y:\leon rodrigo\imagenes\CTP-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291" y="1764053"/>
            <a:ext cx="5796916" cy="429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44291" y="1764053"/>
            <a:ext cx="5911885" cy="4291299"/>
          </a:xfrm>
          <a:prstGeom prst="rect">
            <a:avLst/>
          </a:prstGeom>
          <a:gradFill flip="none" rotWithShape="1">
            <a:gsLst>
              <a:gs pos="34000">
                <a:schemeClr val="bg1">
                  <a:alpha val="0"/>
                  <a:lumMod val="0"/>
                  <a:lumOff val="100000"/>
                </a:schemeClr>
              </a:gs>
              <a:gs pos="92000">
                <a:schemeClr val="bg1">
                  <a:lumMod val="0"/>
                  <a:lumOff val="100000"/>
                  <a:alpha val="79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156176" y="1764053"/>
            <a:ext cx="2847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Contamos con </a:t>
            </a:r>
          </a:p>
          <a:p>
            <a:pPr algn="ctr"/>
            <a:r>
              <a:rPr lang="es-MX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un sistema  de última generación</a:t>
            </a:r>
          </a:p>
          <a:p>
            <a:pPr algn="ctr"/>
            <a:r>
              <a:rPr lang="es-MX" dirty="0">
                <a:solidFill>
                  <a:prstClr val="black"/>
                </a:solidFill>
                <a:latin typeface="Century Gothic" panose="020B0502020202020204" pitchFamily="34" charset="0"/>
              </a:rPr>
              <a:t>d</a:t>
            </a:r>
            <a:r>
              <a:rPr lang="es-MX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irecto  a placas </a:t>
            </a:r>
          </a:p>
          <a:p>
            <a:pPr algn="ctr"/>
            <a:r>
              <a:rPr lang="es-MX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(</a:t>
            </a:r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CTP)</a:t>
            </a:r>
          </a:p>
        </p:txBody>
      </p:sp>
      <p:pic>
        <p:nvPicPr>
          <p:cNvPr id="13" name="Picture 2" descr="\\192.168.16.2\dfs\Comun\Nuevos Logotipos\logo se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9" y="212385"/>
            <a:ext cx="2744096" cy="5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\\Dell2800\pdf1\06 JUNIO\IEPSA\LOGOS SEPIEPSA\FCE-IEP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58634"/>
            <a:ext cx="1743848" cy="90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18 Conector recto"/>
          <p:cNvCxnSpPr/>
          <p:nvPr/>
        </p:nvCxnSpPr>
        <p:spPr>
          <a:xfrm>
            <a:off x="163467" y="6666987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170979" y="964250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594012" y="1182321"/>
            <a:ext cx="2871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Pre-prensa Digital</a:t>
            </a:r>
            <a:r>
              <a:rPr lang="es-MX" sz="2400" b="1" dirty="0" smtClean="0">
                <a:solidFill>
                  <a:srgbClr val="C00000"/>
                </a:solidFill>
              </a:rPr>
              <a:t> </a:t>
            </a:r>
            <a:endParaRPr lang="es-MX" sz="2400" b="1" dirty="0">
              <a:solidFill>
                <a:srgbClr val="C0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191510" y="3483113"/>
            <a:ext cx="29275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Lo que nos permite </a:t>
            </a:r>
            <a:r>
              <a:rPr lang="es-MX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:</a:t>
            </a:r>
          </a:p>
          <a:p>
            <a:pPr algn="ctr"/>
            <a:endParaRPr lang="es-MX" dirty="0" smtClean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AHORRO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EFICIENCIA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CALIDAD</a:t>
            </a:r>
          </a:p>
          <a:p>
            <a:pPr algn="ctr"/>
            <a:endParaRPr lang="es-MX" dirty="0" smtClean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16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e</a:t>
            </a:r>
            <a:r>
              <a:rPr lang="es-MX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n el  tiempo  de  </a:t>
            </a:r>
            <a:r>
              <a:rPr lang="es-MX" sz="16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producción </a:t>
            </a:r>
            <a:endParaRPr lang="es-MX" sz="1600" dirty="0" smtClean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y los </a:t>
            </a:r>
            <a:r>
              <a:rPr lang="es-MX" sz="16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procesos </a:t>
            </a:r>
          </a:p>
        </p:txBody>
      </p:sp>
      <p:pic>
        <p:nvPicPr>
          <p:cNvPr id="21" name="Picture 3" descr="\\Dell2800\pdf1\06 JUNIO\IEPSA\LOGOS SEPIEPSA\LOGO IEPSA V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47" y="1182321"/>
            <a:ext cx="439277" cy="42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leon.perez\Desktop\LOGO IEPSA GRIS.jpg"/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1664" y="6330686"/>
            <a:ext cx="312236" cy="244911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737095"/>
      </p:ext>
    </p:extLst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CuadroTexto"/>
          <p:cNvSpPr txBox="1"/>
          <p:nvPr/>
        </p:nvSpPr>
        <p:spPr>
          <a:xfrm>
            <a:off x="5738381" y="1837983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Rotativa </a:t>
            </a:r>
            <a:r>
              <a:rPr lang="es-MX" sz="28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Goss</a:t>
            </a:r>
            <a:r>
              <a:rPr lang="es-MX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s-MX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M600</a:t>
            </a:r>
            <a:endParaRPr lang="es-MX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035562" y="2481095"/>
            <a:ext cx="23294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Impresión de </a:t>
            </a:r>
          </a:p>
          <a:p>
            <a:pPr algn="ctr"/>
            <a:r>
              <a:rPr lang="es-MX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hasta </a:t>
            </a:r>
          </a:p>
          <a:p>
            <a:pPr algn="ctr"/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40,000</a:t>
            </a:r>
            <a:r>
              <a:rPr lang="es-MX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s-MX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pliegos/</a:t>
            </a:r>
            <a:r>
              <a:rPr lang="es-MX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hr</a:t>
            </a:r>
            <a:endParaRPr lang="es-MX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-33232881" y="4125357"/>
            <a:ext cx="41764640" cy="392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endParaRPr lang="es-MX" dirty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1" name="Picture 3" descr="Y:\leon rodrigo\imagenes\rotativa 02 ok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351" y="1837983"/>
            <a:ext cx="5256583" cy="405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Rectángulo"/>
          <p:cNvSpPr/>
          <p:nvPr/>
        </p:nvSpPr>
        <p:spPr>
          <a:xfrm>
            <a:off x="151658" y="1627739"/>
            <a:ext cx="5273276" cy="4266459"/>
          </a:xfrm>
          <a:prstGeom prst="rect">
            <a:avLst/>
          </a:prstGeom>
          <a:gradFill flip="none" rotWithShape="1">
            <a:gsLst>
              <a:gs pos="36000">
                <a:schemeClr val="bg1">
                  <a:alpha val="0"/>
                  <a:lumMod val="0"/>
                  <a:lumOff val="100000"/>
                </a:schemeClr>
              </a:gs>
              <a:gs pos="84000">
                <a:schemeClr val="bg1">
                  <a:lumMod val="0"/>
                  <a:lumOff val="100000"/>
                  <a:alpha val="79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22" name="Picture 2" descr="\\192.168.16.2\dfs\Comun\Nuevos Logotipos\logo se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9174"/>
            <a:ext cx="2689139" cy="57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\\Dell2800\pdf1\06 JUNIO\IEPSA\LOGOS SEPIEPSA\FCE-IEP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819" y="98896"/>
            <a:ext cx="1639677" cy="85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24 Conector recto"/>
          <p:cNvCxnSpPr/>
          <p:nvPr/>
        </p:nvCxnSpPr>
        <p:spPr>
          <a:xfrm>
            <a:off x="107504" y="6669360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107504" y="950373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603125" y="1166074"/>
            <a:ext cx="3058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Impresión en Offset</a:t>
            </a:r>
            <a:endParaRPr lang="es-MX" sz="2400" b="1" dirty="0">
              <a:solidFill>
                <a:srgbClr val="C00000"/>
              </a:solidFill>
            </a:endParaRPr>
          </a:p>
        </p:txBody>
      </p:sp>
      <p:pic>
        <p:nvPicPr>
          <p:cNvPr id="29" name="Picture 3" descr="\\Dell2800\pdf1\06 JUNIO\IEPSA\LOGOS SEPIEPSA\LOGO IEPSA V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91" y="1152774"/>
            <a:ext cx="397426" cy="48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702766" y="3866090"/>
            <a:ext cx="28543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MX" b="1" dirty="0">
                <a:solidFill>
                  <a:srgbClr val="C00000"/>
                </a:solidFill>
                <a:latin typeface="Century Gothic" panose="020B0502020202020204" pitchFamily="34" charset="0"/>
              </a:rPr>
              <a:t>PLIEGOS </a:t>
            </a:r>
            <a:endParaRPr lang="es-MX" b="1" dirty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s-MX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MX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doble </a:t>
            </a:r>
            <a:r>
              <a:rPr lang="es-MX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carta</a:t>
            </a:r>
            <a:endParaRPr lang="es-MX" dirty="0">
              <a:solidFill>
                <a:prstClr val="black">
                  <a:lumMod val="95000"/>
                  <a:lumOff val="5000"/>
                </a:prstClr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s-MX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2 dobleces en línea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s-MX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 </a:t>
            </a:r>
            <a:r>
              <a:rPr lang="es-MX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3 dobleces en </a:t>
            </a:r>
            <a:r>
              <a:rPr lang="es-MX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</a:rPr>
              <a:t>vertical</a:t>
            </a:r>
            <a:endParaRPr lang="es-MX" dirty="0"/>
          </a:p>
        </p:txBody>
      </p:sp>
      <p:pic>
        <p:nvPicPr>
          <p:cNvPr id="30" name="Picture 5" descr="C:\Users\leon.perez\Desktop\LOGO IEPSA GRIS.jpg"/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1664" y="6330686"/>
            <a:ext cx="312236" cy="244911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28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leon rodrigo\imagenes\DSC0356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48" y="1773804"/>
            <a:ext cx="4533900" cy="392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97880" y="3914560"/>
            <a:ext cx="4834522" cy="2085526"/>
          </a:xfrm>
          <a:prstGeom prst="rect">
            <a:avLst/>
          </a:prstGeom>
          <a:gradFill flip="none" rotWithShape="1">
            <a:gsLst>
              <a:gs pos="36000">
                <a:schemeClr val="bg1">
                  <a:alpha val="0"/>
                  <a:lumMod val="0"/>
                  <a:lumOff val="100000"/>
                </a:schemeClr>
              </a:gs>
              <a:gs pos="84000">
                <a:schemeClr val="bg1">
                  <a:lumMod val="0"/>
                  <a:lumOff val="100000"/>
                  <a:alpha val="79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113180" y="3839423"/>
            <a:ext cx="1685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>
                <a:latin typeface="Century Gothic" pitchFamily="34" charset="0"/>
              </a:rPr>
              <a:t>que representan </a:t>
            </a:r>
            <a:endParaRPr lang="es-MX" sz="1400" dirty="0">
              <a:latin typeface="Century Gothic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653119" y="4187882"/>
            <a:ext cx="27093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1,467,034</a:t>
            </a:r>
            <a:endParaRPr lang="es-MX" sz="4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826665" y="4926888"/>
            <a:ext cx="2605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>
                <a:latin typeface="Century Gothic" panose="020B0502020202020204" pitchFamily="34" charset="0"/>
              </a:rPr>
              <a:t>e</a:t>
            </a:r>
            <a:r>
              <a:rPr lang="es-MX" sz="1600" dirty="0" smtClean="0">
                <a:latin typeface="Century Gothic" panose="020B0502020202020204" pitchFamily="34" charset="0"/>
              </a:rPr>
              <a:t>jemplares</a:t>
            </a:r>
            <a:r>
              <a:rPr lang="es-MX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MX" sz="1600" dirty="0" smtClean="0">
                <a:latin typeface="Century Gothic" panose="020B0502020202020204" pitchFamily="34" charset="0"/>
              </a:rPr>
              <a:t>entregados. </a:t>
            </a:r>
            <a:endParaRPr lang="es-MX" sz="1600" dirty="0">
              <a:latin typeface="Century Gothic" panose="020B0502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680070" y="6098543"/>
            <a:ext cx="308282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FUENTE:</a:t>
            </a:r>
            <a:r>
              <a:rPr lang="es-MX" sz="800" b="1" dirty="0" smtClean="0">
                <a:latin typeface="Century Gothic" panose="020B0502020202020204" pitchFamily="34" charset="0"/>
              </a:rPr>
              <a:t> </a:t>
            </a:r>
            <a:endParaRPr lang="es-MX" sz="800" b="1" dirty="0">
              <a:latin typeface="Century Gothic" panose="020B0502020202020204" pitchFamily="34" charset="0"/>
            </a:endParaRPr>
          </a:p>
          <a:p>
            <a:r>
              <a:rPr lang="es-MX" sz="800" b="1" dirty="0" smtClean="0">
                <a:latin typeface="Century Gothic" panose="020B0502020202020204" pitchFamily="34" charset="0"/>
              </a:rPr>
              <a:t>Impresora y Encuadernadora Progreso, S.A. DE C.V. IEPSA, </a:t>
            </a:r>
          </a:p>
          <a:p>
            <a:r>
              <a:rPr lang="es-MX" sz="800" b="1" dirty="0" smtClean="0">
                <a:latin typeface="Century Gothic" panose="020B0502020202020204" pitchFamily="34" charset="0"/>
              </a:rPr>
              <a:t>Gerencia de Producción, </a:t>
            </a:r>
            <a:r>
              <a:rPr lang="es-MX" sz="800" b="1" dirty="0" smtClean="0">
                <a:latin typeface="Century Gothic" panose="020B0502020202020204" pitchFamily="34" charset="0"/>
              </a:rPr>
              <a:t>2026</a:t>
            </a:r>
            <a:endParaRPr lang="es-MX" sz="800" b="1" dirty="0">
              <a:latin typeface="Century Gothic" panose="020B0502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665316" y="1622872"/>
            <a:ext cx="43646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latin typeface="Century Gothic" panose="020B0502020202020204" pitchFamily="34" charset="0"/>
              </a:rPr>
              <a:t>Hemos realizado un total de </a:t>
            </a:r>
            <a:r>
              <a:rPr lang="es-MX" sz="2400" b="1" dirty="0" smtClean="0">
                <a:solidFill>
                  <a:srgbClr val="C00000"/>
                </a:solidFill>
                <a:latin typeface="Century Gothic" pitchFamily="34" charset="0"/>
              </a:rPr>
              <a:t>299</a:t>
            </a:r>
            <a:r>
              <a:rPr lang="es-MX" sz="2400" b="1" dirty="0" smtClean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s-MX" sz="1600" dirty="0" smtClean="0">
                <a:latin typeface="Century Gothic" pitchFamily="34" charset="0"/>
              </a:rPr>
              <a:t>títulos: </a:t>
            </a:r>
            <a:endParaRPr lang="es-MX" sz="1600" dirty="0">
              <a:latin typeface="Century Gothic" pitchFamily="34" charset="0"/>
            </a:endParaRPr>
          </a:p>
          <a:p>
            <a:endParaRPr lang="es-MX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LIBROS IMPRESOS </a:t>
            </a:r>
          </a:p>
          <a:p>
            <a:pPr algn="ctr"/>
            <a:r>
              <a:rPr lang="es-MX" sz="2000" dirty="0" smtClean="0">
                <a:latin typeface="Century Gothic" panose="020B0502020202020204" pitchFamily="34" charset="0"/>
              </a:rPr>
              <a:t>del </a:t>
            </a:r>
            <a:r>
              <a:rPr lang="es-MX" sz="3200" b="1" dirty="0">
                <a:latin typeface="Century Gothic" panose="020B0502020202020204" pitchFamily="34" charset="0"/>
              </a:rPr>
              <a:t>1º</a:t>
            </a:r>
            <a:r>
              <a:rPr lang="es-MX" sz="2000" dirty="0">
                <a:latin typeface="Century Gothic" panose="020B0502020202020204" pitchFamily="34" charset="0"/>
              </a:rPr>
              <a:t> de </a:t>
            </a:r>
            <a:r>
              <a:rPr lang="es-MX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ENERO</a:t>
            </a:r>
            <a:r>
              <a:rPr lang="es-MX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s-MX" sz="2000" dirty="0">
                <a:latin typeface="Century Gothic" panose="020B0502020202020204" pitchFamily="34" charset="0"/>
              </a:rPr>
              <a:t>de</a:t>
            </a:r>
            <a:r>
              <a:rPr lang="es-MX" sz="2800" dirty="0">
                <a:latin typeface="Century Gothic" panose="020B0502020202020204" pitchFamily="34" charset="0"/>
              </a:rPr>
              <a:t> </a:t>
            </a:r>
            <a:r>
              <a:rPr lang="es-MX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2026</a:t>
            </a:r>
            <a:endParaRPr lang="es-MX" sz="3200" b="1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2000" dirty="0">
                <a:latin typeface="Century Gothic" panose="020B0502020202020204" pitchFamily="34" charset="0"/>
              </a:rPr>
              <a:t>al </a:t>
            </a:r>
            <a:r>
              <a:rPr lang="es-MX" sz="3200" b="1" dirty="0" smtClean="0">
                <a:latin typeface="Century Gothic" panose="020B0502020202020204" pitchFamily="34" charset="0"/>
              </a:rPr>
              <a:t>30</a:t>
            </a:r>
            <a:r>
              <a:rPr lang="es-MX" sz="2000" dirty="0" smtClean="0">
                <a:latin typeface="Century Gothic" panose="020B0502020202020204" pitchFamily="34" charset="0"/>
              </a:rPr>
              <a:t> </a:t>
            </a:r>
            <a:r>
              <a:rPr lang="es-MX" sz="2000" dirty="0">
                <a:latin typeface="Century Gothic" panose="020B0502020202020204" pitchFamily="34" charset="0"/>
              </a:rPr>
              <a:t>de </a:t>
            </a:r>
            <a:r>
              <a:rPr lang="es-MX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JUNIO</a:t>
            </a:r>
            <a:r>
              <a:rPr lang="es-MX" sz="2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s-MX" sz="2000" dirty="0">
                <a:latin typeface="Century Gothic" panose="020B0502020202020204" pitchFamily="34" charset="0"/>
              </a:rPr>
              <a:t>de</a:t>
            </a:r>
            <a:r>
              <a:rPr lang="es-MX" dirty="0">
                <a:latin typeface="Century Gothic" panose="020B0502020202020204" pitchFamily="34" charset="0"/>
              </a:rPr>
              <a:t> </a:t>
            </a:r>
            <a:r>
              <a:rPr lang="es-MX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2026</a:t>
            </a:r>
            <a:endParaRPr lang="es-MX" sz="3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Picture 2" descr="\\192.168.16.2\dfs\Comun\Nuevos Logotipos\logo se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8" y="273186"/>
            <a:ext cx="2795738" cy="59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\\Dell2800\pdf1\06 JUNIO\IEPSA\LOGOS SEPIEPSA\FCE-IEP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265" y="111742"/>
            <a:ext cx="1771916" cy="91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23 Conector recto"/>
          <p:cNvCxnSpPr/>
          <p:nvPr/>
        </p:nvCxnSpPr>
        <p:spPr>
          <a:xfrm>
            <a:off x="107504" y="6669360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114648" y="994886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5" descr="C:\Users\leon.perez\Desktop\LOGO IEPSA GRIS.jpg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1664" y="6330686"/>
            <a:ext cx="312236" cy="244911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333662"/>
      </p:ext>
    </p:extLst>
  </p:cSld>
  <p:clrMapOvr>
    <a:masterClrMapping/>
  </p:clrMapOvr>
  <p:transition spd="slow" advClick="0" advTm="500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leon rodrigo\imagenes\DSC0356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672000"/>
            <a:ext cx="4824535" cy="415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-219193" y="1174100"/>
            <a:ext cx="5320153" cy="5905172"/>
          </a:xfrm>
          <a:prstGeom prst="rect">
            <a:avLst/>
          </a:prstGeom>
          <a:gradFill flip="none" rotWithShape="1">
            <a:gsLst>
              <a:gs pos="36000">
                <a:schemeClr val="bg1">
                  <a:alpha val="0"/>
                  <a:lumMod val="0"/>
                  <a:lumOff val="100000"/>
                </a:schemeClr>
              </a:gs>
              <a:gs pos="84000">
                <a:schemeClr val="bg1">
                  <a:lumMod val="0"/>
                  <a:lumOff val="100000"/>
                  <a:alpha val="79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100961" y="1650040"/>
            <a:ext cx="392165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C00000"/>
                </a:solidFill>
              </a:rPr>
              <a:t>ENGRAPADOS</a:t>
            </a:r>
          </a:p>
          <a:p>
            <a:pPr algn="ctr"/>
            <a:r>
              <a:rPr lang="es-MX" sz="2400" b="1" dirty="0" smtClean="0">
                <a:solidFill>
                  <a:srgbClr val="C00000"/>
                </a:solidFill>
              </a:rPr>
              <a:t> </a:t>
            </a:r>
            <a:r>
              <a:rPr lang="es-MX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IMPRESOS</a:t>
            </a:r>
          </a:p>
          <a:p>
            <a:pPr algn="ctr"/>
            <a:r>
              <a:rPr lang="es-MX" sz="4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8</a:t>
            </a:r>
            <a:r>
              <a:rPr lang="es-MX" sz="44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s-MX" sz="2400" dirty="0" smtClean="0">
                <a:latin typeface="Century Gothic" panose="020B0502020202020204" pitchFamily="34" charset="0"/>
              </a:rPr>
              <a:t>títulos</a:t>
            </a:r>
            <a:endParaRPr lang="es-MX" sz="2000" dirty="0" smtClean="0">
              <a:solidFill>
                <a:srgbClr val="FF0000"/>
              </a:solidFill>
            </a:endParaRPr>
          </a:p>
          <a:p>
            <a:pPr algn="ctr"/>
            <a:r>
              <a:rPr lang="es-MX" sz="1600" dirty="0" smtClean="0"/>
              <a:t>del</a:t>
            </a:r>
            <a:r>
              <a:rPr lang="es-MX" sz="2400" dirty="0" smtClean="0"/>
              <a:t> </a:t>
            </a:r>
            <a:r>
              <a:rPr lang="es-MX" sz="3200" b="1" dirty="0" smtClean="0"/>
              <a:t>1° </a:t>
            </a:r>
            <a:r>
              <a:rPr lang="es-MX" sz="2400" dirty="0" smtClean="0"/>
              <a:t>de </a:t>
            </a:r>
            <a:r>
              <a:rPr lang="es-MX" sz="3200" b="1" dirty="0" smtClean="0">
                <a:solidFill>
                  <a:srgbClr val="C00000"/>
                </a:solidFill>
              </a:rPr>
              <a:t>ENERO</a:t>
            </a:r>
            <a:r>
              <a:rPr lang="es-MX" sz="2400" dirty="0" smtClean="0">
                <a:solidFill>
                  <a:srgbClr val="C00000"/>
                </a:solidFill>
              </a:rPr>
              <a:t> </a:t>
            </a:r>
            <a:r>
              <a:rPr lang="es-MX" sz="2400" dirty="0"/>
              <a:t>de </a:t>
            </a:r>
            <a:r>
              <a:rPr lang="es-MX" sz="3200" b="1" dirty="0" smtClean="0">
                <a:solidFill>
                  <a:srgbClr val="C00000"/>
                </a:solidFill>
              </a:rPr>
              <a:t>2026</a:t>
            </a:r>
            <a:endParaRPr lang="es-MX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s-MX" sz="1600" dirty="0"/>
              <a:t>al</a:t>
            </a:r>
            <a:r>
              <a:rPr lang="es-MX" sz="2400" dirty="0"/>
              <a:t> </a:t>
            </a:r>
            <a:r>
              <a:rPr lang="es-MX" sz="3200" b="1" dirty="0" smtClean="0"/>
              <a:t>30</a:t>
            </a:r>
            <a:r>
              <a:rPr lang="es-MX" sz="2400" dirty="0" smtClean="0"/>
              <a:t> de </a:t>
            </a:r>
            <a:r>
              <a:rPr lang="es-MX" sz="3200" b="1" dirty="0" smtClean="0">
                <a:solidFill>
                  <a:srgbClr val="C00000"/>
                </a:solidFill>
              </a:rPr>
              <a:t>JUNIO</a:t>
            </a:r>
            <a:r>
              <a:rPr lang="es-MX" sz="3200" dirty="0" smtClean="0">
                <a:solidFill>
                  <a:srgbClr val="C00000"/>
                </a:solidFill>
              </a:rPr>
              <a:t> </a:t>
            </a:r>
            <a:r>
              <a:rPr lang="es-MX" sz="2400" dirty="0"/>
              <a:t>de </a:t>
            </a:r>
            <a:r>
              <a:rPr lang="es-MX" sz="3200" b="1" dirty="0" smtClean="0">
                <a:solidFill>
                  <a:srgbClr val="C00000"/>
                </a:solidFill>
              </a:rPr>
              <a:t>2026</a:t>
            </a:r>
            <a:endParaRPr lang="es-MX" sz="3200" b="1" dirty="0">
              <a:solidFill>
                <a:srgbClr val="C00000"/>
              </a:solidFill>
            </a:endParaRPr>
          </a:p>
          <a:p>
            <a:r>
              <a:rPr lang="es-MX" sz="1600" dirty="0" smtClean="0"/>
              <a:t>                                       </a:t>
            </a:r>
            <a:endParaRPr lang="es-MX" sz="16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136667" y="4606153"/>
            <a:ext cx="2424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171,421</a:t>
            </a:r>
            <a:endParaRPr lang="es-MX" sz="4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363217" y="5254923"/>
            <a:ext cx="17700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latin typeface="Century Gothic" panose="020B0502020202020204" pitchFamily="34" charset="0"/>
              </a:rPr>
              <a:t>e</a:t>
            </a:r>
            <a:r>
              <a:rPr lang="es-MX" sz="1100" dirty="0" smtClean="0">
                <a:latin typeface="Century Gothic" panose="020B0502020202020204" pitchFamily="34" charset="0"/>
              </a:rPr>
              <a:t>jemplares entregados</a:t>
            </a:r>
            <a:endParaRPr lang="es-MX" sz="2400" dirty="0">
              <a:latin typeface="Century Gothic" panose="020B0502020202020204" pitchFamily="34" charset="0"/>
            </a:endParaRPr>
          </a:p>
        </p:txBody>
      </p:sp>
      <p:pic>
        <p:nvPicPr>
          <p:cNvPr id="22" name="Picture 2" descr="\\192.168.16.2\dfs\Comun\Nuevos Logotipos\logo se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42436"/>
            <a:ext cx="2952328" cy="62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\\Dell2800\pdf1\06 JUNIO\IEPSA\LOGOS SEPIEPSA\FCE-IEPS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278" y="56852"/>
            <a:ext cx="1684339" cy="99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23 Conector recto"/>
          <p:cNvCxnSpPr/>
          <p:nvPr/>
        </p:nvCxnSpPr>
        <p:spPr>
          <a:xfrm>
            <a:off x="107504" y="6669360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113063" y="1003606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14"/>
          <p:cNvSpPr/>
          <p:nvPr/>
        </p:nvSpPr>
        <p:spPr>
          <a:xfrm>
            <a:off x="5761839" y="6143337"/>
            <a:ext cx="308282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FUENTE:</a:t>
            </a:r>
            <a:r>
              <a:rPr lang="es-MX" sz="800" b="1" dirty="0" smtClean="0">
                <a:latin typeface="Century Gothic" panose="020B0502020202020204" pitchFamily="34" charset="0"/>
              </a:rPr>
              <a:t> </a:t>
            </a:r>
            <a:endParaRPr lang="es-MX" sz="800" b="1" dirty="0">
              <a:latin typeface="Century Gothic" panose="020B0502020202020204" pitchFamily="34" charset="0"/>
            </a:endParaRPr>
          </a:p>
          <a:p>
            <a:r>
              <a:rPr lang="es-MX" sz="800" b="1" dirty="0" smtClean="0">
                <a:latin typeface="Century Gothic" panose="020B0502020202020204" pitchFamily="34" charset="0"/>
              </a:rPr>
              <a:t>Impresora y Encuadernadora Progreso, S.A. DE C.V. IEPSA, </a:t>
            </a:r>
          </a:p>
          <a:p>
            <a:r>
              <a:rPr lang="es-MX" sz="800" b="1" dirty="0" smtClean="0">
                <a:latin typeface="Century Gothic" panose="020B0502020202020204" pitchFamily="34" charset="0"/>
              </a:rPr>
              <a:t>Gerencia de Producción, </a:t>
            </a:r>
            <a:r>
              <a:rPr lang="es-MX" sz="800" b="1" dirty="0" smtClean="0">
                <a:latin typeface="Century Gothic" panose="020B0502020202020204" pitchFamily="34" charset="0"/>
              </a:rPr>
              <a:t>2026</a:t>
            </a:r>
            <a:endParaRPr lang="es-MX" sz="800" b="1" dirty="0">
              <a:latin typeface="Century Gothic" panose="020B0502020202020204" pitchFamily="34" charset="0"/>
            </a:endParaRPr>
          </a:p>
        </p:txBody>
      </p:sp>
      <p:pic>
        <p:nvPicPr>
          <p:cNvPr id="27" name="Picture 5" descr="C:\Users\leon.perez\Desktop\LOGO IEPSA GRIS.jpg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1664" y="6330686"/>
            <a:ext cx="312236" cy="244911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5456920" y="4158418"/>
            <a:ext cx="3147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s-MX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con un total</a:t>
            </a:r>
          </a:p>
          <a:p>
            <a:pPr algn="ctr"/>
            <a:r>
              <a:rPr lang="es-MX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de </a:t>
            </a:r>
            <a:endParaRPr lang="es-MX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758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C:\Users\leon.perez\Desktop\LOGO IEPSA GRIS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45" y="1628800"/>
            <a:ext cx="3495174" cy="3672408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3492128" y="1124744"/>
            <a:ext cx="5544368" cy="538609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2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200" spc="3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IEPSA</a:t>
            </a:r>
            <a:r>
              <a:rPr lang="es-MX" sz="1200" spc="300" dirty="0">
                <a:latin typeface="Century Gothic" panose="020B0502020202020204" pitchFamily="34" charset="0"/>
              </a:rPr>
              <a:t> </a:t>
            </a:r>
            <a:r>
              <a:rPr lang="es-MX" sz="1200" spc="300" dirty="0" smtClean="0">
                <a:latin typeface="Century Gothic" panose="020B0502020202020204" pitchFamily="34" charset="0"/>
              </a:rPr>
              <a:t> existe gracias a  aquellas personas que han apostado por nosotros,  aquellas que han creído en nuestro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 ESFUERZO </a:t>
            </a:r>
            <a:r>
              <a:rPr lang="es-MX" sz="1200" spc="300" dirty="0" smtClean="0">
                <a:latin typeface="Century Gothic" panose="020B0502020202020204" pitchFamily="34" charset="0"/>
              </a:rPr>
              <a:t>diario.</a:t>
            </a:r>
          </a:p>
          <a:p>
            <a:pPr algn="just"/>
            <a:endParaRPr lang="es-MX" sz="1200" spc="300" dirty="0" smtClean="0">
              <a:latin typeface="Century Gothic" panose="020B0502020202020204" pitchFamily="34" charset="0"/>
            </a:endParaRPr>
          </a:p>
          <a:p>
            <a:pPr algn="just"/>
            <a:endParaRPr lang="es-MX" sz="1200" dirty="0" smtClean="0">
              <a:latin typeface="Century Gothic" panose="020B0502020202020204" pitchFamily="34" charset="0"/>
            </a:endParaRPr>
          </a:p>
          <a:p>
            <a:pPr algn="just"/>
            <a:r>
              <a:rPr lang="es-MX" sz="1200" dirty="0" smtClean="0">
                <a:latin typeface="Century Gothic" panose="020B0502020202020204" pitchFamily="34" charset="0"/>
              </a:rPr>
              <a:t> </a:t>
            </a:r>
            <a:r>
              <a:rPr lang="es-MX" sz="1200" spc="300" dirty="0" smtClean="0">
                <a:latin typeface="Century Gothic" panose="020B0502020202020204" pitchFamily="34" charset="0"/>
              </a:rPr>
              <a:t>Esto nos ha permitido  ser parte de ellos</a:t>
            </a:r>
            <a:r>
              <a:rPr lang="es-MX" sz="1200" spc="300" dirty="0">
                <a:latin typeface="Century Gothic" panose="020B0502020202020204" pitchFamily="34" charset="0"/>
              </a:rPr>
              <a:t> </a:t>
            </a:r>
            <a:r>
              <a:rPr lang="es-MX" sz="1200" spc="300" dirty="0" smtClean="0">
                <a:latin typeface="Century Gothic" panose="020B0502020202020204" pitchFamily="34" charset="0"/>
              </a:rPr>
              <a:t> gracias a la confianza que nos han depositado  en nuestra capacidad como 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INSTITUCIÓN</a:t>
            </a:r>
            <a:r>
              <a:rPr lang="es-MX" sz="1200" spc="300" dirty="0" smtClean="0">
                <a:latin typeface="Century Gothic" panose="020B0502020202020204" pitchFamily="34" charset="0"/>
              </a:rPr>
              <a:t> y como 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EMPRESA</a:t>
            </a:r>
            <a:r>
              <a:rPr lang="es-MX" sz="1200" spc="300" dirty="0" smtClean="0">
                <a:latin typeface="Century Gothic" panose="020B0502020202020204" pitchFamily="34" charset="0"/>
              </a:rPr>
              <a:t>, por ello hemos crecido de la mano con ustedes, </a:t>
            </a:r>
            <a:r>
              <a:rPr lang="es-MX" sz="1200" spc="300" dirty="0">
                <a:latin typeface="Century Gothic" panose="020B0502020202020204" pitchFamily="34" charset="0"/>
              </a:rPr>
              <a:t>n</a:t>
            </a:r>
            <a:r>
              <a:rPr lang="es-MX" sz="1200" spc="300" dirty="0" smtClean="0">
                <a:latin typeface="Century Gothic" panose="020B0502020202020204" pitchFamily="34" charset="0"/>
              </a:rPr>
              <a:t>uestros clientes. </a:t>
            </a:r>
          </a:p>
          <a:p>
            <a:pPr algn="just"/>
            <a:endParaRPr lang="es-MX" sz="1200" spc="300" dirty="0" smtClean="0">
              <a:latin typeface="Century Gothic" panose="020B0502020202020204" pitchFamily="34" charset="0"/>
            </a:endParaRPr>
          </a:p>
          <a:p>
            <a:pPr algn="just"/>
            <a:endParaRPr lang="es-MX" sz="1200" spc="300" dirty="0">
              <a:latin typeface="Century Gothic" panose="020B0502020202020204" pitchFamily="34" charset="0"/>
            </a:endParaRPr>
          </a:p>
          <a:p>
            <a:pPr algn="just"/>
            <a:r>
              <a:rPr lang="es-MX" sz="1200" spc="300" dirty="0" smtClean="0">
                <a:latin typeface="Century Gothic" panose="020B0502020202020204" pitchFamily="34" charset="0"/>
              </a:rPr>
              <a:t>Continuamos creciendo gracias a un grupo de apasionados por el  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TRABAJO</a:t>
            </a:r>
            <a:r>
              <a:rPr lang="es-MX" sz="1200" spc="300" dirty="0" smtClean="0">
                <a:latin typeface="Century Gothic" panose="020B0502020202020204" pitchFamily="34" charset="0"/>
              </a:rPr>
              <a:t> 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CONJUNTO</a:t>
            </a:r>
            <a:r>
              <a:rPr lang="es-MX" sz="1200" spc="300" dirty="0" smtClean="0">
                <a:latin typeface="Century Gothic" panose="020B0502020202020204" pitchFamily="34" charset="0"/>
              </a:rPr>
              <a:t>, bajo la única visión de mejorar nuestra calidad, apegados a nuestros 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VALORES y PROFESIONALISMO</a:t>
            </a:r>
            <a:r>
              <a:rPr lang="es-MX" sz="1200" spc="300" dirty="0" smtClean="0">
                <a:latin typeface="Century Gothic" panose="020B0502020202020204" pitchFamily="34" charset="0"/>
              </a:rPr>
              <a:t>, por 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USTEDES</a:t>
            </a:r>
            <a:r>
              <a:rPr lang="es-MX" sz="1200" spc="300" dirty="0" smtClean="0">
                <a:latin typeface="Century Gothic" panose="020B0502020202020204" pitchFamily="34" charset="0"/>
              </a:rPr>
              <a:t>, 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ESTAMOS AQUÍ</a:t>
            </a:r>
            <a:r>
              <a:rPr lang="es-MX" sz="1200" spc="300" dirty="0" smtClean="0">
                <a:latin typeface="Century Gothic" panose="020B0502020202020204" pitchFamily="34" charset="0"/>
              </a:rPr>
              <a:t>, buscando su confianza para realizar sus trabajos de </a:t>
            </a:r>
            <a:r>
              <a:rPr lang="es-MX" sz="1200" b="1" spc="300" dirty="0" smtClean="0">
                <a:latin typeface="Century Gothic" panose="020B0502020202020204" pitchFamily="34" charset="0"/>
              </a:rPr>
              <a:t>COMUNICACIÓN IMPRESA. </a:t>
            </a:r>
          </a:p>
          <a:p>
            <a:pPr algn="ctr"/>
            <a:endParaRPr lang="es-MX" sz="1400" spc="300" dirty="0" smtClean="0">
              <a:latin typeface="Century Gothic" panose="020B0502020202020204" pitchFamily="34" charset="0"/>
            </a:endParaRPr>
          </a:p>
          <a:p>
            <a:pPr algn="ctr"/>
            <a:endParaRPr lang="es-MX" sz="1400" spc="300" dirty="0" smtClean="0">
              <a:latin typeface="Century Gothic" panose="020B0502020202020204" pitchFamily="34" charset="0"/>
            </a:endParaRPr>
          </a:p>
          <a:p>
            <a:pPr algn="ctr"/>
            <a:r>
              <a:rPr lang="es-MX" sz="1400" spc="300" dirty="0" smtClean="0">
                <a:latin typeface="Century Gothic" panose="020B0502020202020204" pitchFamily="34" charset="0"/>
              </a:rPr>
              <a:t>SOMOS IEPSA</a:t>
            </a:r>
            <a:endParaRPr lang="es-MX" sz="1400" spc="300" dirty="0">
              <a:latin typeface="Century Gothic" panose="020B0502020202020204" pitchFamily="34" charset="0"/>
            </a:endParaRPr>
          </a:p>
          <a:p>
            <a:pPr algn="ctr"/>
            <a:r>
              <a:rPr lang="es-MX" sz="1400" spc="300" dirty="0" smtClean="0">
                <a:latin typeface="Century Gothic" panose="020B0502020202020204" pitchFamily="34" charset="0"/>
              </a:rPr>
              <a:t>CONFÍE EN NOSOTROS</a:t>
            </a:r>
          </a:p>
          <a:p>
            <a:pPr algn="ctr"/>
            <a:endParaRPr lang="es-MX" sz="14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1100" dirty="0" smtClean="0">
                <a:latin typeface="Century Gothic" panose="020B0502020202020204" pitchFamily="34" charset="0"/>
              </a:rPr>
              <a:t>Visita nuestro Sitio</a:t>
            </a:r>
          </a:p>
          <a:p>
            <a:pPr algn="ctr"/>
            <a:r>
              <a:rPr lang="es-MX" sz="2000" u="sng" dirty="0" smtClean="0">
                <a:solidFill>
                  <a:srgbClr val="C00000"/>
                </a:solidFill>
                <a:latin typeface="Century Gothic" panose="020B0502020202020204" pitchFamily="34" charset="0"/>
                <a:hlinkClick r:id="rId4"/>
              </a:rPr>
              <a:t>https://iepsa.gob.mx</a:t>
            </a:r>
            <a:r>
              <a:rPr lang="es-MX" sz="2000" u="sng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es-MX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2" descr="\\192.168.16.2\dfs\Comun\Nuevos Logotipos\logo se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3" y="239175"/>
            <a:ext cx="2934707" cy="62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\\Dell2800\pdf1\06 JUNIO\IEPSA\LOGOS SEPIEPSA\FCE-IEPS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207"/>
            <a:ext cx="1728192" cy="92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11 Conector recto"/>
          <p:cNvCxnSpPr/>
          <p:nvPr/>
        </p:nvCxnSpPr>
        <p:spPr>
          <a:xfrm>
            <a:off x="107504" y="6669360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113063" y="1003606"/>
            <a:ext cx="892899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06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5000">
        <p:checker/>
      </p:transition>
    </mc:Choice>
    <mc:Fallback xmlns="">
      <p:transition spd="slow" advClick="0" advTm="1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jemplares-20194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GUNDO TRIMESTRE" id="{40B47BC2-2464-4A11-B5B7-D88179E5BC51}" vid="{74272C4C-5607-4ED0-B6A0-24C5489B25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SEGUNDO TRIMESTRE</Template>
  <TotalTime>54</TotalTime>
  <Words>400</Words>
  <Application>Microsoft Office PowerPoint</Application>
  <PresentationFormat>Presentación en pantalla (4:3)</PresentationFormat>
  <Paragraphs>91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Broadway</vt:lpstr>
      <vt:lpstr>Calibri</vt:lpstr>
      <vt:lpstr>Century Gothic</vt:lpstr>
      <vt:lpstr>Consolas</vt:lpstr>
      <vt:lpstr>Wingdings</vt:lpstr>
      <vt:lpstr>Ejemplares-20194T</vt:lpstr>
      <vt:lpstr>Presentación de PowerPoint</vt:lpstr>
      <vt:lpstr>Contamos  con mas de 70 años de experiencia en las artes gráficas en rubros como impresión, encuadernación de publicaciones de tipo educativo, cultural, técnico y comercial 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 Jessica Garcia Rodriguez</dc:creator>
  <cp:lastModifiedBy>Mercedes Guadalupe Reséndiz Arteaga</cp:lastModifiedBy>
  <cp:revision>13</cp:revision>
  <cp:lastPrinted>2026-07-08T21:17:39Z</cp:lastPrinted>
  <dcterms:created xsi:type="dcterms:W3CDTF">2022-07-05T16:09:37Z</dcterms:created>
  <dcterms:modified xsi:type="dcterms:W3CDTF">2026-07-08T21:17:44Z</dcterms:modified>
</cp:coreProperties>
</file>