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3" r:id="rId5"/>
    <p:sldId id="270" r:id="rId6"/>
    <p:sldId id="274" r:id="rId7"/>
    <p:sldId id="272" r:id="rId8"/>
    <p:sldId id="268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776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970441"/>
      </p:ext>
    </p:extLst>
  </p:cSld>
  <p:clrMapOvr>
    <a:masterClrMapping/>
  </p:clrMapOvr>
  <p:transition spd="slow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178953"/>
      </p:ext>
    </p:extLst>
  </p:cSld>
  <p:clrMapOvr>
    <a:masterClrMapping/>
  </p:clrMapOvr>
  <p:transition spd="slow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305646"/>
      </p:ext>
    </p:extLst>
  </p:cSld>
  <p:clrMapOvr>
    <a:masterClrMapping/>
  </p:clrMapOvr>
  <p:transition spd="slow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273073"/>
      </p:ext>
    </p:extLst>
  </p:cSld>
  <p:clrMapOvr>
    <a:masterClrMapping/>
  </p:clrMapOvr>
  <p:transition spd="slow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662537"/>
      </p:ext>
    </p:extLst>
  </p:cSld>
  <p:clrMapOvr>
    <a:masterClrMapping/>
  </p:clrMapOvr>
  <p:transition spd="slow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050865"/>
      </p:ext>
    </p:extLst>
  </p:cSld>
  <p:clrMapOvr>
    <a:masterClrMapping/>
  </p:clrMapOvr>
  <p:transition spd="slow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548406"/>
      </p:ext>
    </p:extLst>
  </p:cSld>
  <p:clrMapOvr>
    <a:masterClrMapping/>
  </p:clrMapOvr>
  <p:transition spd="slow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28313"/>
      </p:ext>
    </p:extLst>
  </p:cSld>
  <p:clrMapOvr>
    <a:masterClrMapping/>
  </p:clrMapOvr>
  <p:transition spd="slow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12790"/>
      </p:ext>
    </p:extLst>
  </p:cSld>
  <p:clrMapOvr>
    <a:masterClrMapping/>
  </p:clrMapOvr>
  <p:transition spd="slow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601131"/>
      </p:ext>
    </p:extLst>
  </p:cSld>
  <p:clrMapOvr>
    <a:masterClrMapping/>
  </p:clrMapOvr>
  <p:transition spd="slow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144310"/>
      </p:ext>
    </p:extLst>
  </p:cSld>
  <p:clrMapOvr>
    <a:masterClrMapping/>
  </p:clrMapOvr>
  <p:transition spd="slow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4C9-F434-42C1-8E02-8C3235CE5DC1}" type="datetimeFigureOut">
              <a:rPr lang="es-MX" smtClean="0"/>
              <a:t>08/04/2026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6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iepsa.gob.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036652" y="5157192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CONOCE LA CANTIDAD </a:t>
            </a:r>
            <a:r>
              <a:rPr lang="es-MX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EJEMPLARES IMPRESOS </a:t>
            </a:r>
            <a:endParaRPr lang="es-MX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141"/>
            <a:ext cx="2961328" cy="6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1412776"/>
            <a:ext cx="2880320" cy="35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829"/>
            <a:ext cx="1728192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107504" y="108979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heel spokes="1"/>
      </p:transition>
    </mc:Choice>
    <mc:Fallback xmlns="">
      <p:transition spd="slow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4163475" y="1205849"/>
            <a:ext cx="4786300" cy="1222097"/>
          </a:xfrm>
        </p:spPr>
        <p:txBody>
          <a:bodyPr>
            <a:noAutofit/>
          </a:bodyPr>
          <a:lstStyle/>
          <a:p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Contamos  con mas de 70 años de experiencia en las artes gráficas en rubros como impresión, encuadernación de publicaciones de tipo educativo, cultural, técnico y comercial .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Picture 2" descr="Y:\leon rodrigo\imagenes\DSC03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14" y="1331750"/>
            <a:ext cx="3844238" cy="40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95714" y="1564397"/>
            <a:ext cx="3979178" cy="3949376"/>
          </a:xfrm>
          <a:prstGeom prst="rect">
            <a:avLst/>
          </a:prstGeom>
          <a:gradFill flip="none" rotWithShape="1">
            <a:gsLst>
              <a:gs pos="55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9 CuadroTexto"/>
          <p:cNvSpPr txBox="1"/>
          <p:nvPr/>
        </p:nvSpPr>
        <p:spPr>
          <a:xfrm>
            <a:off x="165658" y="5415059"/>
            <a:ext cx="421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Más de </a:t>
            </a:r>
            <a:r>
              <a:rPr lang="es-MX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70 años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de 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 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experiencia</a:t>
            </a:r>
          </a:p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  </a:t>
            </a:r>
          </a:p>
          <a:p>
            <a:pPr algn="ctr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nos 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onsolas" pitchFamily="49" charset="0"/>
              </a:rPr>
              <a:t>respaldan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4" y="239176"/>
            <a:ext cx="2809136" cy="5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00" y="70515"/>
            <a:ext cx="1738243" cy="8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348277" y="24630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Ofrecemos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endParaRPr lang="es-MX" sz="1400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ervicios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 impresión en offset y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digital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Venta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artículos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promocionales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Servicios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digitalización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Empaque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Integración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paquetes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educativos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Distribución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70625" y="42837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Contamos con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estándares de calidad en procesos certificados por ISO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9001:2015,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certificación de equidad de género  e igualdad laboral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70625" y="54103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uedes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consultar entrando al  link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MX" b="1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https://iepsa.gob.mx/portal</a:t>
            </a:r>
            <a:r>
              <a:rPr lang="es-MX" b="1" u="sng" dirty="0" smtClean="0">
                <a:solidFill>
                  <a:schemeClr val="accent2"/>
                </a:solidFill>
                <a:latin typeface="Broadway" panose="04040905080B02020502" pitchFamily="82" charset="0"/>
              </a:rPr>
              <a:t>/</a:t>
            </a:r>
            <a:endParaRPr lang="es-MX" b="1" u="sng" dirty="0">
              <a:solidFill>
                <a:schemeClr val="accent2"/>
              </a:solidFill>
              <a:latin typeface="Broadway" panose="04040905080B02020502" pitchFamily="82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63467" y="938722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507" y="6330687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leon rodrigo\imagenes\Copia de DSC084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67" y="1628714"/>
            <a:ext cx="5003407" cy="3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462957" y="1810622"/>
            <a:ext cx="4757105" cy="3321255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55575" y="5555454"/>
            <a:ext cx="806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Cada uno de los trabajos realizados en  </a:t>
            </a:r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IEPSA</a:t>
            </a:r>
            <a:r>
              <a:rPr lang="es-MX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 está adecuado a las  necesidades de calidad,  diseño y presupuesto de nuestros clientes.</a:t>
            </a:r>
            <a:endParaRPr lang="es-MX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8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855"/>
            <a:ext cx="1476300" cy="6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254976"/>
            <a:ext cx="2790055" cy="5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26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63467" y="965095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370907" y="1348214"/>
            <a:ext cx="34801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Realizamos diferentes tipos de encuadernación:</a:t>
            </a:r>
          </a:p>
          <a:p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Pasta </a:t>
            </a: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Dura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Flexicase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Fresada</a:t>
            </a:r>
          </a:p>
          <a:p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Cosida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Engrapado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Wire- o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4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2" y="5550573"/>
            <a:ext cx="479953" cy="6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260" y="6357629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Y:\leon rodrigo\imagenes\CTP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91" y="1764053"/>
            <a:ext cx="5796916" cy="42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4291" y="1764053"/>
            <a:ext cx="5911885" cy="4291299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764053"/>
            <a:ext cx="284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Contamos con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 sistema  de última generación</a:t>
            </a:r>
          </a:p>
          <a:p>
            <a:pPr algn="ctr"/>
            <a:r>
              <a:rPr lang="es-MX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irecto  a placas </a:t>
            </a:r>
          </a:p>
          <a:p>
            <a:pPr algn="ctr"/>
            <a:r>
              <a:rPr lang="es-MX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CTP)</a:t>
            </a:r>
          </a:p>
        </p:txBody>
      </p:sp>
      <p:pic>
        <p:nvPicPr>
          <p:cNvPr id="13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9" y="212385"/>
            <a:ext cx="2744096" cy="5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8634"/>
            <a:ext cx="1743848" cy="9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70979" y="96425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94012" y="1182321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Pre-prensa Digital</a:t>
            </a:r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91510" y="3483113"/>
            <a:ext cx="2927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Lo que nos permite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AHORRO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EFICIENCIA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CALIDAD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n el  tiempo  de 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producción </a:t>
            </a:r>
            <a:endParaRPr lang="es-MX" sz="1600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y los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procesos </a:t>
            </a:r>
          </a:p>
        </p:txBody>
      </p:sp>
      <p:pic>
        <p:nvPicPr>
          <p:cNvPr id="21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7" y="1182321"/>
            <a:ext cx="439277" cy="4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3709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5738381" y="183798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Rotativa </a:t>
            </a:r>
            <a:r>
              <a:rPr lang="es-MX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Goss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M600</a:t>
            </a:r>
            <a:endParaRPr lang="es-MX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35562" y="2481095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Impresión de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hasta 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40,000</a:t>
            </a:r>
            <a:r>
              <a:rPr lang="es-MX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pliegos/</a:t>
            </a:r>
            <a:r>
              <a:rPr lang="es-MX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hr</a:t>
            </a:r>
            <a:endParaRPr lang="es-MX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33232881" y="4125357"/>
            <a:ext cx="41764640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 descr="Y:\leon rodrigo\imagenes\rotativa 02 ok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51" y="1837983"/>
            <a:ext cx="5256583" cy="40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151658" y="1627739"/>
            <a:ext cx="5273276" cy="4266459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174"/>
            <a:ext cx="2689139" cy="5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19" y="98896"/>
            <a:ext cx="1639677" cy="8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24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950373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603125" y="116607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Impresión en Offset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29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1" y="1152774"/>
            <a:ext cx="397426" cy="4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02766" y="3866090"/>
            <a:ext cx="2854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PLIEGOS </a:t>
            </a:r>
            <a:endParaRPr lang="es-MX" b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doble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carta</a:t>
            </a: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2 dobleces en línea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3 dobleces en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vertical</a:t>
            </a:r>
            <a:endParaRPr lang="es-MX" dirty="0"/>
          </a:p>
        </p:txBody>
      </p:sp>
      <p:pic>
        <p:nvPicPr>
          <p:cNvPr id="30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8" y="1773804"/>
            <a:ext cx="4533900" cy="39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7880" y="3914560"/>
            <a:ext cx="4834522" cy="2085526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13180" y="3839423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Century Gothic" pitchFamily="34" charset="0"/>
              </a:rPr>
              <a:t>que representan </a:t>
            </a:r>
            <a:endParaRPr lang="es-MX" sz="1400" dirty="0">
              <a:latin typeface="Century Gothic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53119" y="4187882"/>
            <a:ext cx="2236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406,552</a:t>
            </a:r>
            <a:endParaRPr lang="es-MX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826665" y="4926888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latin typeface="Century Gothic" panose="020B0502020202020204" pitchFamily="34" charset="0"/>
              </a:rPr>
              <a:t>jemplares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600" dirty="0" smtClean="0">
                <a:latin typeface="Century Gothic" panose="020B0502020202020204" pitchFamily="34" charset="0"/>
              </a:rPr>
              <a:t>entregados.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80070" y="6098543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</a:t>
            </a:r>
            <a:r>
              <a:rPr lang="es-MX" sz="800" b="1" dirty="0" smtClean="0">
                <a:latin typeface="Century Gothic" panose="020B0502020202020204" pitchFamily="34" charset="0"/>
              </a:rPr>
              <a:t>2026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65316" y="1622872"/>
            <a:ext cx="436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Hemos realizado un total de </a:t>
            </a: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89</a:t>
            </a: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s-MX" sz="1600" dirty="0" smtClean="0">
                <a:latin typeface="Century Gothic" pitchFamily="34" charset="0"/>
              </a:rPr>
              <a:t>títulos: </a:t>
            </a:r>
            <a:endParaRPr lang="es-MX" sz="1600" dirty="0">
              <a:latin typeface="Century Gothic" pitchFamily="34" charset="0"/>
            </a:endParaRPr>
          </a:p>
          <a:p>
            <a:endParaRPr lang="es-MX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LIBROS IMPRESOS </a:t>
            </a:r>
          </a:p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del </a:t>
            </a:r>
            <a:r>
              <a:rPr lang="es-MX" sz="3200" b="1" dirty="0">
                <a:latin typeface="Century Gothic" panose="020B0502020202020204" pitchFamily="34" charset="0"/>
              </a:rPr>
              <a:t>1º</a:t>
            </a:r>
            <a:r>
              <a:rPr lang="es-MX" sz="2000" dirty="0">
                <a:latin typeface="Century Gothic" panose="020B0502020202020204" pitchFamily="34" charset="0"/>
              </a:rPr>
              <a:t> de </a:t>
            </a:r>
            <a:r>
              <a:rPr lang="es-MX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ENERO</a:t>
            </a:r>
            <a:r>
              <a:rPr lang="es-MX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sz="2800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2026</a:t>
            </a:r>
            <a:endParaRPr lang="es-MX" sz="32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al </a:t>
            </a:r>
            <a:r>
              <a:rPr lang="es-MX" sz="3200" b="1" dirty="0" smtClean="0">
                <a:latin typeface="Century Gothic" panose="020B0502020202020204" pitchFamily="34" charset="0"/>
              </a:rPr>
              <a:t>31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MARZO</a:t>
            </a:r>
            <a:r>
              <a:rPr lang="es-MX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2026</a:t>
            </a:r>
            <a:endParaRPr lang="es-MX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" y="273186"/>
            <a:ext cx="2795738" cy="5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65" y="111742"/>
            <a:ext cx="1771916" cy="9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4648" y="99488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33662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72000"/>
            <a:ext cx="4824535" cy="41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219193" y="1174100"/>
            <a:ext cx="5320153" cy="5905172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00961" y="1650040"/>
            <a:ext cx="39216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ENGRAPADOS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IMPRESOS</a:t>
            </a:r>
          </a:p>
          <a:p>
            <a:pPr algn="ctr"/>
            <a:r>
              <a:rPr lang="es-MX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es-MX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MX" sz="2400" dirty="0" smtClean="0">
                <a:latin typeface="Century Gothic" panose="020B0502020202020204" pitchFamily="34" charset="0"/>
              </a:rPr>
              <a:t>títulos</a:t>
            </a:r>
            <a:endParaRPr lang="es-MX" sz="2000" dirty="0" smtClean="0">
              <a:solidFill>
                <a:srgbClr val="FF0000"/>
              </a:solidFill>
            </a:endParaRPr>
          </a:p>
          <a:p>
            <a:pPr algn="ctr"/>
            <a:r>
              <a:rPr lang="es-MX" sz="1600" dirty="0" smtClean="0"/>
              <a:t>del</a:t>
            </a:r>
            <a:r>
              <a:rPr lang="es-MX" sz="2400" dirty="0" smtClean="0"/>
              <a:t> </a:t>
            </a:r>
            <a:r>
              <a:rPr lang="es-MX" sz="3200" b="1" dirty="0" smtClean="0"/>
              <a:t>1° </a:t>
            </a:r>
            <a:r>
              <a:rPr lang="es-MX" sz="2400" dirty="0" smtClean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ENERO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2026</a:t>
            </a:r>
            <a:endParaRPr lang="es-MX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s-MX" sz="1600" dirty="0"/>
              <a:t>al</a:t>
            </a:r>
            <a:r>
              <a:rPr lang="es-MX" sz="2400" dirty="0"/>
              <a:t> </a:t>
            </a:r>
            <a:r>
              <a:rPr lang="es-MX" sz="3200" b="1" dirty="0" smtClean="0"/>
              <a:t>31</a:t>
            </a:r>
            <a:r>
              <a:rPr lang="es-MX" sz="2400" dirty="0" smtClean="0"/>
              <a:t> de </a:t>
            </a:r>
            <a:r>
              <a:rPr lang="es-MX" sz="3200" b="1" dirty="0" smtClean="0">
                <a:solidFill>
                  <a:srgbClr val="C00000"/>
                </a:solidFill>
              </a:rPr>
              <a:t>MARZO</a:t>
            </a:r>
            <a:r>
              <a:rPr lang="es-MX" sz="32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2026</a:t>
            </a:r>
            <a:endParaRPr lang="es-MX" sz="3200" b="1" dirty="0">
              <a:solidFill>
                <a:srgbClr val="C00000"/>
              </a:solidFill>
            </a:endParaRPr>
          </a:p>
          <a:p>
            <a:r>
              <a:rPr lang="es-MX" sz="1600" dirty="0" smtClean="0"/>
              <a:t>                                       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36667" y="4606153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70,366</a:t>
            </a:r>
            <a:endParaRPr lang="es-MX" sz="4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63217" y="5254923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latin typeface="Century Gothic" panose="020B0502020202020204" pitchFamily="34" charset="0"/>
              </a:rPr>
              <a:t>e</a:t>
            </a:r>
            <a:r>
              <a:rPr lang="es-MX" sz="1100" dirty="0" smtClean="0">
                <a:latin typeface="Century Gothic" panose="020B0502020202020204" pitchFamily="34" charset="0"/>
              </a:rPr>
              <a:t>jemplares entregados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436"/>
            <a:ext cx="2952328" cy="6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78" y="56852"/>
            <a:ext cx="1684339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14"/>
          <p:cNvSpPr/>
          <p:nvPr/>
        </p:nvSpPr>
        <p:spPr>
          <a:xfrm>
            <a:off x="5761839" y="6143337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</a:t>
            </a:r>
            <a:r>
              <a:rPr lang="es-MX" sz="800" b="1" dirty="0" smtClean="0">
                <a:latin typeface="Century Gothic" panose="020B0502020202020204" pitchFamily="34" charset="0"/>
              </a:rPr>
              <a:t>2026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456920" y="4158418"/>
            <a:ext cx="314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 un total</a:t>
            </a:r>
          </a:p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 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5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5" y="1628800"/>
            <a:ext cx="3495174" cy="367240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492128" y="1124744"/>
            <a:ext cx="5544368" cy="538609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spc="3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IEPSA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existe gracias a  aquellas personas que han apostado por nosotros,  aquellas que han creído en nuestro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 ESFUERZO </a:t>
            </a:r>
            <a:r>
              <a:rPr lang="es-MX" sz="1200" spc="300" dirty="0" smtClean="0">
                <a:latin typeface="Century Gothic" panose="020B0502020202020204" pitchFamily="34" charset="0"/>
              </a:rPr>
              <a:t>diario.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Esto nos ha permitido  ser parte de ellos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gracias a la confianza que nos han depositado  en nuestra capacidad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INSTITUCIÓN</a:t>
            </a:r>
            <a:r>
              <a:rPr lang="es-MX" sz="1200" spc="300" dirty="0" smtClean="0">
                <a:latin typeface="Century Gothic" panose="020B0502020202020204" pitchFamily="34" charset="0"/>
              </a:rPr>
              <a:t> y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EMPRESA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ello hemos crecido de la mano con ustedes, </a:t>
            </a:r>
            <a:r>
              <a:rPr lang="es-MX" sz="1200" spc="300" dirty="0">
                <a:latin typeface="Century Gothic" panose="020B0502020202020204" pitchFamily="34" charset="0"/>
              </a:rPr>
              <a:t>n</a:t>
            </a:r>
            <a:r>
              <a:rPr lang="es-MX" sz="1200" spc="300" dirty="0" smtClean="0">
                <a:latin typeface="Century Gothic" panose="020B0502020202020204" pitchFamily="34" charset="0"/>
              </a:rPr>
              <a:t>uestros clientes. 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spc="300" dirty="0">
              <a:latin typeface="Century Gothic" panose="020B0502020202020204" pitchFamily="34" charset="0"/>
            </a:endParaRPr>
          </a:p>
          <a:p>
            <a:pPr algn="just"/>
            <a:r>
              <a:rPr lang="es-MX" sz="1200" spc="300" dirty="0" smtClean="0">
                <a:latin typeface="Century Gothic" panose="020B0502020202020204" pitchFamily="34" charset="0"/>
              </a:rPr>
              <a:t>Continuamos creciendo gracias a un grupo de apasionados por el 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TRABAJO</a:t>
            </a:r>
            <a:r>
              <a:rPr lang="es-MX" sz="1200" spc="300" dirty="0" smtClean="0">
                <a:latin typeface="Century Gothic" panose="020B0502020202020204" pitchFamily="34" charset="0"/>
              </a:rPr>
              <a:t>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CONJUNTO</a:t>
            </a:r>
            <a:r>
              <a:rPr lang="es-MX" sz="1200" spc="300" dirty="0" smtClean="0">
                <a:latin typeface="Century Gothic" panose="020B0502020202020204" pitchFamily="34" charset="0"/>
              </a:rPr>
              <a:t>, bajo la única visión de mejorar nuestra calidad, apegados a nuestros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VALORES y PROFESIONALISMO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USTEDES</a:t>
            </a:r>
            <a:r>
              <a:rPr lang="es-MX" sz="1200" spc="300" dirty="0" smtClean="0">
                <a:latin typeface="Century Gothic" panose="020B0502020202020204" pitchFamily="34" charset="0"/>
              </a:rPr>
              <a:t>,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ESTAMOS AQUÍ</a:t>
            </a:r>
            <a:r>
              <a:rPr lang="es-MX" sz="1200" spc="300" dirty="0" smtClean="0">
                <a:latin typeface="Century Gothic" panose="020B0502020202020204" pitchFamily="34" charset="0"/>
              </a:rPr>
              <a:t>, buscando su confianza para realizar sus trabajos de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COMUNICACIÓN IMPRESA. </a:t>
            </a: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SOMOS IEPSA</a:t>
            </a:r>
            <a:endParaRPr lang="es-MX" sz="1400" spc="300" dirty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CONFÍE EN NOSOTROS</a:t>
            </a:r>
          </a:p>
          <a:p>
            <a:pPr algn="ctr"/>
            <a:endParaRPr lang="es-MX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100" dirty="0" smtClean="0">
                <a:latin typeface="Century Gothic" panose="020B0502020202020204" pitchFamily="34" charset="0"/>
              </a:rPr>
              <a:t>Visita nuestro Sitio</a:t>
            </a:r>
          </a:p>
          <a:p>
            <a:pPr algn="ctr"/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4"/>
              </a:rPr>
              <a:t>https://iepsa.gob.mx</a:t>
            </a:r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3" y="239175"/>
            <a:ext cx="2934707" cy="6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07"/>
            <a:ext cx="1728192" cy="9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jemplares-20194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UNDO TRIMESTRE" id="{40B47BC2-2464-4A11-B5B7-D88179E5BC51}" vid="{74272C4C-5607-4ED0-B6A0-24C5489B25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SEGUNDO TRIMESTRE</Template>
  <TotalTime>50</TotalTime>
  <Words>400</Words>
  <Application>Microsoft Office PowerPoint</Application>
  <PresentationFormat>Presentación en pantalla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Broadway</vt:lpstr>
      <vt:lpstr>Calibri</vt:lpstr>
      <vt:lpstr>Century Gothic</vt:lpstr>
      <vt:lpstr>Consolas</vt:lpstr>
      <vt:lpstr>Wingdings</vt:lpstr>
      <vt:lpstr>Ejemplares-20194T</vt:lpstr>
      <vt:lpstr>Presentación de PowerPoint</vt:lpstr>
      <vt:lpstr>Contamos  con mas de 70 años de experiencia en las artes gráficas en rubros como impresión, encuadernación de publicaciones de tipo educativo, cultural, técnico y comercial 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Jessica Garcia Rodriguez</dc:creator>
  <cp:lastModifiedBy>Mercedes Guadalupe Reséndiz Arteaga</cp:lastModifiedBy>
  <cp:revision>11</cp:revision>
  <cp:lastPrinted>2026-04-08T21:05:18Z</cp:lastPrinted>
  <dcterms:created xsi:type="dcterms:W3CDTF">2022-07-05T16:09:37Z</dcterms:created>
  <dcterms:modified xsi:type="dcterms:W3CDTF">2026-04-08T21:05:43Z</dcterms:modified>
</cp:coreProperties>
</file>