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>
        <p:scale>
          <a:sx n="60" d="100"/>
          <a:sy n="60" d="100"/>
        </p:scale>
        <p:origin x="-1752" y="-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05/04/2024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984" cy="5819140"/>
            <a:chOff x="9858106" y="2959100"/>
            <a:chExt cx="7372984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03494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2617" y="7594234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www.iepsa.gob.mx/</a:t>
            </a:r>
            <a:endParaRPr lang="es-MX" sz="3100" u="sng" dirty="0" smtClean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092430" cy="7889875"/>
            <a:chOff x="4936258" y="2397578"/>
            <a:chExt cx="13092430" cy="7889875"/>
          </a:xfrm>
        </p:grpSpPr>
        <p:sp>
          <p:nvSpPr>
            <p:cNvPr id="3" name="object 3"/>
            <p:cNvSpPr/>
            <p:nvPr/>
          </p:nvSpPr>
          <p:spPr>
            <a:xfrm>
              <a:off x="13353536" y="6377284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68969" y="5428232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18070" y="7721848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89" y="8906483"/>
            <a:ext cx="2416567" cy="13555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8514" y="3106499"/>
            <a:ext cx="3332086" cy="185168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99081" y="3314700"/>
            <a:ext cx="3464919" cy="16382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5183" y="3009900"/>
            <a:ext cx="2370617" cy="199990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298081" y="293307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1335681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3222881" y="2987691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2707281" y="560487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9260481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7239000" y="5634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11622681" y="56769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2" name="41 Imagen">
            <a:extLst>
              <a:ext uri="{FF2B5EF4-FFF2-40B4-BE49-F238E27FC236}">
                <a16:creationId xmlns:a16="http://schemas.microsoft.com/office/drawing/2014/main" xmlns:xdr="http://schemas.openxmlformats.org/drawingml/2006/spreadsheetDrawing" xmlns="" xmlns:lc="http://schemas.openxmlformats.org/drawingml/2006/lockedCanvas" id="{901707FD-329A-10AE-344B-05CC91EE7FFC}"/>
              </a:ext>
            </a:extLst>
          </p:cNvPr>
          <p:cNvPicPr/>
          <p:nvPr/>
        </p:nvPicPr>
        <p:blipFill rotWithShape="1">
          <a:blip r:embed="rId10"/>
          <a:srcRect l="37600" t="4795" r="38883" b="85992"/>
          <a:stretch/>
        </p:blipFill>
        <p:spPr bwMode="auto">
          <a:xfrm>
            <a:off x="11889220" y="5920260"/>
            <a:ext cx="3122180" cy="1798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xdr="http://schemas.openxmlformats.org/drawingml/2006/spreadsheetDrawing" xmlns:lc="http://schemas.openxmlformats.org/drawingml/2006/lockedCanvas"/>
            </a:ext>
          </a:extLst>
        </p:spPr>
      </p:pic>
      <p:pic>
        <p:nvPicPr>
          <p:cNvPr id="30" name="29 Imagen" descr="Inmujeres necesita fortalecerse: Ana Laura Valenzuela - Almomento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7" y="5753100"/>
            <a:ext cx="3114263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1.pn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9677400" y="3197278"/>
            <a:ext cx="2895600" cy="1756449"/>
          </a:xfrm>
          <a:prstGeom prst="rect">
            <a:avLst/>
          </a:prstGeom>
          <a:ln/>
        </p:spPr>
      </p:pic>
      <p:pic>
        <p:nvPicPr>
          <p:cNvPr id="25" name="24 Imagen" descr="Rescatará el INAH todo el patrimonio de Morelos | Diario Digital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0014"/>
            <a:ext cx="3048000" cy="179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2926" y="1315214"/>
            <a:ext cx="5314949" cy="587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63430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1er. Trimestre 2024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3249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1ER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2024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22273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133514" y="228450"/>
            <a:ext cx="8100166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</a:rPr>
              <a:t>1ER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2024</a:t>
            </a:r>
            <a:endParaRPr lang="es-MX" sz="3550" dirty="0">
              <a:latin typeface="Roboto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4114800" y="2324100"/>
            <a:ext cx="4160061" cy="648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endParaRPr lang="es-MX" sz="800" dirty="0" smtClean="0">
              <a:solidFill>
                <a:schemeClr val="bg1"/>
              </a:solidFill>
              <a:latin typeface="Roboto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INSTITUTO NACIONAL PARA LA EDUCACIÓN DE  LOS  ADULTOS (INEA)</a:t>
            </a:r>
            <a:endParaRPr sz="1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133514" y="4836300"/>
            <a:ext cx="4162216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FONDO  DE  CULTURA  ECONÓMICA  </a:t>
            </a:r>
          </a:p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(FCE)</a:t>
            </a:r>
            <a:endParaRPr sz="1450" dirty="0">
              <a:solidFill>
                <a:schemeClr val="bg1"/>
              </a:solidFill>
              <a:latin typeface="Roboto"/>
              <a:cs typeface="Times New Roman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4142242" y="3162300"/>
            <a:ext cx="4140000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COMISIÓN  NACIONAL  DE  LIBROS  DE  </a:t>
            </a:r>
            <a:r>
              <a:rPr lang="es-MX" sz="1450" spc="-10" dirty="0">
                <a:solidFill>
                  <a:srgbClr val="FDFAFA"/>
                </a:solidFill>
                <a:latin typeface="Roboto"/>
                <a:cs typeface="Roboto"/>
              </a:rPr>
              <a:t>TEXTO GRATUITOS (CONALITEG</a:t>
            </a: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)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4108971" y="4006294"/>
            <a:ext cx="4160061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REGISTRO  CIVIL  DE  GUANAJUATO 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 (RC GTO)</a:t>
            </a:r>
            <a:endParaRPr sz="145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4114800" y="6512700"/>
            <a:ext cx="4124005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1002665" marR="41275" indent="-949325" algn="ctr">
              <a:lnSpc>
                <a:spcPct val="116700"/>
              </a:lnSpc>
              <a:spcBef>
                <a:spcPts val="150"/>
              </a:spcBef>
            </a:pPr>
            <a:endParaRPr lang="es-MX" sz="800" spc="-10" dirty="0" smtClean="0">
              <a:solidFill>
                <a:srgbClr val="FDFAFA"/>
              </a:solidFill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 NACIONAL  DE  ANTROPOLOGÍA  E HISTORIA (INAH)</a:t>
            </a:r>
            <a:endParaRPr lang="es-MX" sz="1200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1002665" marR="41275" indent="-949325" algn="ctr">
              <a:lnSpc>
                <a:spcPct val="116700"/>
              </a:lnSpc>
              <a:spcBef>
                <a:spcPts val="150"/>
              </a:spcBef>
            </a:pPr>
            <a:endParaRPr sz="800" dirty="0">
              <a:latin typeface="Roboto"/>
              <a:cs typeface="Roboto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29446" y="7381972"/>
            <a:ext cx="4109359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r>
              <a:rPr lang="es-MX" sz="1450" dirty="0" smtClean="0"/>
              <a:t>INSTITUTO  MEXICANO  DE  LA  PROPIEDAD INDUSTRIAL (IMPI)</a:t>
            </a:r>
            <a:endParaRPr lang="es-MX" sz="145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129446" y="5674500"/>
            <a:ext cx="4145415" cy="612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r>
              <a:rPr lang="es-MX" sz="1450" dirty="0" smtClean="0"/>
              <a:t>INSTITUTO  NACIONAL  DE  LAS  MUJERES (INMUJERES)</a:t>
            </a:r>
            <a:endParaRPr lang="es-MX" sz="1450" dirty="0"/>
          </a:p>
        </p:txBody>
      </p:sp>
      <p:cxnSp>
        <p:nvCxnSpPr>
          <p:cNvPr id="31" name="30 Conector recto"/>
          <p:cNvCxnSpPr/>
          <p:nvPr/>
        </p:nvCxnSpPr>
        <p:spPr>
          <a:xfrm>
            <a:off x="8991600" y="29337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8991600" y="37719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8991600" y="46101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8991600" y="54483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9006564" y="62865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8991600" y="71247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8991600" y="80391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4"/>
          <p:cNvSpPr txBox="1"/>
          <p:nvPr/>
        </p:nvSpPr>
        <p:spPr>
          <a:xfrm>
            <a:off x="9614848" y="26012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81,346,650.64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8991600" y="25584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49" name="object 23"/>
          <p:cNvSpPr txBox="1"/>
          <p:nvPr/>
        </p:nvSpPr>
        <p:spPr>
          <a:xfrm>
            <a:off x="9006564" y="42348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8991600" y="50730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8991600" y="59112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8991600" y="67494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3" name="object 23"/>
          <p:cNvSpPr txBox="1"/>
          <p:nvPr/>
        </p:nvSpPr>
        <p:spPr>
          <a:xfrm>
            <a:off x="8991600" y="76638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8" name="object 23"/>
          <p:cNvSpPr txBox="1"/>
          <p:nvPr/>
        </p:nvSpPr>
        <p:spPr>
          <a:xfrm>
            <a:off x="9006564" y="33966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 smtClean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61" name="object 24"/>
          <p:cNvSpPr txBox="1"/>
          <p:nvPr/>
        </p:nvSpPr>
        <p:spPr>
          <a:xfrm>
            <a:off x="9677400" y="34394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39,291,320.02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2" name="object 24"/>
          <p:cNvSpPr txBox="1"/>
          <p:nvPr/>
        </p:nvSpPr>
        <p:spPr>
          <a:xfrm>
            <a:off x="9662145" y="59540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</a:t>
            </a:r>
            <a:r>
              <a:rPr lang="es-MX" sz="2000" b="1" spc="-15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597,204.00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3" name="object 24"/>
          <p:cNvSpPr txBox="1"/>
          <p:nvPr/>
        </p:nvSpPr>
        <p:spPr>
          <a:xfrm>
            <a:off x="9662145" y="42776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12,064,750.00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9662145" y="67922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   11,300.00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9671853" y="51158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6,021,272.36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9706012" y="77343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    7,683.00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281</Words>
  <Application>Microsoft Office PowerPoint</Application>
  <PresentationFormat>Personalizado</PresentationFormat>
  <Paragraphs>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En el siguiente apartado encontrarás  información correspondiente a las VENTAS  FORMALIZADAS de IEPSA del  1er. Trimestre 2024</vt:lpstr>
      <vt:lpstr>(CIFRAS EXPRESADAS EN M.N.)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Luz Marina Berger Rodríguez</cp:lastModifiedBy>
  <cp:revision>122</cp:revision>
  <cp:lastPrinted>2024-04-04T19:30:49Z</cp:lastPrinted>
  <dcterms:created xsi:type="dcterms:W3CDTF">2022-10-05T17:02:29Z</dcterms:created>
  <dcterms:modified xsi:type="dcterms:W3CDTF">2024-04-05T18:44:12Z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